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2" r:id="rId4"/>
    <p:sldMasterId id="2147483943" r:id="rId5"/>
  </p:sldMasterIdLst>
  <p:notesMasterIdLst>
    <p:notesMasterId r:id="rId42"/>
  </p:notesMasterIdLst>
  <p:handoutMasterIdLst>
    <p:handoutMasterId r:id="rId43"/>
  </p:handoutMasterIdLst>
  <p:sldIdLst>
    <p:sldId id="1897" r:id="rId6"/>
    <p:sldId id="1899" r:id="rId7"/>
    <p:sldId id="1898" r:id="rId8"/>
    <p:sldId id="1900" r:id="rId9"/>
    <p:sldId id="1903" r:id="rId10"/>
    <p:sldId id="1905" r:id="rId11"/>
    <p:sldId id="1906" r:id="rId12"/>
    <p:sldId id="1907" r:id="rId13"/>
    <p:sldId id="1908" r:id="rId14"/>
    <p:sldId id="1338" r:id="rId15"/>
    <p:sldId id="1916" r:id="rId16"/>
    <p:sldId id="1909" r:id="rId17"/>
    <p:sldId id="1910" r:id="rId18"/>
    <p:sldId id="1911" r:id="rId19"/>
    <p:sldId id="1912" r:id="rId20"/>
    <p:sldId id="1913" r:id="rId21"/>
    <p:sldId id="1917" r:id="rId22"/>
    <p:sldId id="1918" r:id="rId23"/>
    <p:sldId id="1914" r:id="rId24"/>
    <p:sldId id="1920" r:id="rId25"/>
    <p:sldId id="1921" r:id="rId26"/>
    <p:sldId id="1915" r:id="rId27"/>
    <p:sldId id="1922" r:id="rId28"/>
    <p:sldId id="1923" r:id="rId29"/>
    <p:sldId id="1924" r:id="rId30"/>
    <p:sldId id="1925" r:id="rId31"/>
    <p:sldId id="1926" r:id="rId32"/>
    <p:sldId id="1927" r:id="rId33"/>
    <p:sldId id="1932" r:id="rId34"/>
    <p:sldId id="1933" r:id="rId35"/>
    <p:sldId id="1931" r:id="rId36"/>
    <p:sldId id="1934" r:id="rId37"/>
    <p:sldId id="1935" r:id="rId38"/>
    <p:sldId id="1936" r:id="rId39"/>
    <p:sldId id="1937" r:id="rId40"/>
    <p:sldId id="1477" r:id="rId41"/>
  </p:sldIdLst>
  <p:sldSz cx="10160000" cy="5715000"/>
  <p:notesSz cx="6858000" cy="9144000"/>
  <p:embeddedFontLst>
    <p:embeddedFont>
      <p:font typeface="Calibri" panose="020F0502020204030204" pitchFamily="34" charset="0"/>
      <p:regular r:id="rId44"/>
      <p:bold r:id="rId44"/>
      <p:italic r:id="rId44"/>
      <p:boldItalic r:id="rId44"/>
    </p:embeddedFont>
    <p:embeddedFont>
      <p:font typeface="Calibri Light" panose="020F0302020204030204" pitchFamily="34" charset="0"/>
      <p:regular r:id="rId45"/>
      <p:italic r:id="rId46"/>
    </p:embeddedFont>
    <p:embeddedFont>
      <p:font typeface="Futura Round" pitchFamily="2" charset="0"/>
      <p:regular r:id="rId44"/>
      <p:bold r:id="rId44"/>
      <p:italic r:id="rId44"/>
      <p:boldItalic r:id="rId44"/>
    </p:embeddedFont>
    <p:embeddedFont>
      <p:font typeface="Futura Round Bold" pitchFamily="2" charset="0"/>
      <p:bold r:id="rId44"/>
      <p:italic r:id="rId44"/>
      <p:boldItalic r:id="rId44"/>
    </p:embeddedFont>
    <p:embeddedFont>
      <p:font typeface="Open Sans" panose="020B0606030504020204" pitchFamily="34" charset="0"/>
      <p:regular r:id="rId44"/>
      <p:bold r:id="rId44"/>
      <p:italic r:id="rId44"/>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 userDrawn="1">
          <p15:clr>
            <a:srgbClr val="A4A3A4"/>
          </p15:clr>
        </p15:guide>
        <p15:guide id="2" pos="116" userDrawn="1">
          <p15:clr>
            <a:srgbClr val="A4A3A4"/>
          </p15:clr>
        </p15:guide>
        <p15:guide id="3" pos="2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7A2B7"/>
    <a:srgbClr val="B6A2B5"/>
    <a:srgbClr val="705E6F"/>
    <a:srgbClr val="BAB1C7"/>
    <a:srgbClr val="417178"/>
    <a:srgbClr val="9F3D51"/>
    <a:srgbClr val="F7E9F9"/>
    <a:srgbClr val="C00000"/>
    <a:srgbClr val="420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0AE01-BE8B-4A68-B7DD-F9FA5E15391F}" v="153" dt="2021-08-25T16:06:48.257"/>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autoAdjust="0"/>
    <p:restoredTop sz="80136" autoAdjust="0"/>
  </p:normalViewPr>
  <p:slideViewPr>
    <p:cSldViewPr snapToGrid="0" snapToObjects="1">
      <p:cViewPr varScale="1">
        <p:scale>
          <a:sx n="116" d="100"/>
          <a:sy n="116" d="100"/>
        </p:scale>
        <p:origin x="1784" y="184"/>
      </p:cViewPr>
      <p:guideLst>
        <p:guide orient="horz" pos="417"/>
        <p:guide pos="116"/>
        <p:guide pos="274"/>
      </p:guideLst>
    </p:cSldViewPr>
  </p:slideViewPr>
  <p:notesTextViewPr>
    <p:cViewPr>
      <p:scale>
        <a:sx n="100" d="100"/>
        <a:sy n="100"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NUL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Macgregor" userId="87fe7e13-6bba-4082-a601-bbed4608c26c" providerId="ADAL" clId="{B210AE01-BE8B-4A68-B7DD-F9FA5E15391F}"/>
    <pc:docChg chg="undo custSel addSld modSld">
      <pc:chgData name="Sue Macgregor" userId="87fe7e13-6bba-4082-a601-bbed4608c26c" providerId="ADAL" clId="{B210AE01-BE8B-4A68-B7DD-F9FA5E15391F}" dt="2021-08-25T16:07:32.346" v="459" actId="20577"/>
      <pc:docMkLst>
        <pc:docMk/>
      </pc:docMkLst>
      <pc:sldChg chg="add">
        <pc:chgData name="Sue Macgregor" userId="87fe7e13-6bba-4082-a601-bbed4608c26c" providerId="ADAL" clId="{B210AE01-BE8B-4A68-B7DD-F9FA5E15391F}" dt="2021-08-25T09:55:54.354" v="57"/>
        <pc:sldMkLst>
          <pc:docMk/>
          <pc:sldMk cId="3804216517" sldId="1338"/>
        </pc:sldMkLst>
      </pc:sldChg>
      <pc:sldChg chg="modSp mod">
        <pc:chgData name="Sue Macgregor" userId="87fe7e13-6bba-4082-a601-bbed4608c26c" providerId="ADAL" clId="{B210AE01-BE8B-4A68-B7DD-F9FA5E15391F}" dt="2021-08-25T09:53:05.175" v="26" actId="20577"/>
        <pc:sldMkLst>
          <pc:docMk/>
          <pc:sldMk cId="3638237023" sldId="1897"/>
        </pc:sldMkLst>
        <pc:spChg chg="mod">
          <ac:chgData name="Sue Macgregor" userId="87fe7e13-6bba-4082-a601-bbed4608c26c" providerId="ADAL" clId="{B210AE01-BE8B-4A68-B7DD-F9FA5E15391F}" dt="2021-08-25T09:53:05.175" v="26" actId="20577"/>
          <ac:spMkLst>
            <pc:docMk/>
            <pc:sldMk cId="3638237023" sldId="1897"/>
            <ac:spMk id="5" creationId="{101BBEBD-F1D2-43B1-A766-53C864EA4AA7}"/>
          </ac:spMkLst>
        </pc:spChg>
      </pc:sldChg>
      <pc:sldChg chg="modSp mod modNotesTx">
        <pc:chgData name="Sue Macgregor" userId="87fe7e13-6bba-4082-a601-bbed4608c26c" providerId="ADAL" clId="{B210AE01-BE8B-4A68-B7DD-F9FA5E15391F}" dt="2021-08-25T09:54:27.098" v="30" actId="6549"/>
        <pc:sldMkLst>
          <pc:docMk/>
          <pc:sldMk cId="1554025701" sldId="1898"/>
        </pc:sldMkLst>
        <pc:spChg chg="mod">
          <ac:chgData name="Sue Macgregor" userId="87fe7e13-6bba-4082-a601-bbed4608c26c" providerId="ADAL" clId="{B210AE01-BE8B-4A68-B7DD-F9FA5E15391F}" dt="2021-08-25T09:54:14.245" v="29" actId="6549"/>
          <ac:spMkLst>
            <pc:docMk/>
            <pc:sldMk cId="1554025701" sldId="1898"/>
            <ac:spMk id="8" creationId="{A6E3A6BE-E98D-417B-8D15-AD2F8D9A37E0}"/>
          </ac:spMkLst>
        </pc:spChg>
      </pc:sldChg>
      <pc:sldChg chg="modSp mod">
        <pc:chgData name="Sue Macgregor" userId="87fe7e13-6bba-4082-a601-bbed4608c26c" providerId="ADAL" clId="{B210AE01-BE8B-4A68-B7DD-F9FA5E15391F}" dt="2021-08-25T09:54:46.259" v="32" actId="20577"/>
        <pc:sldMkLst>
          <pc:docMk/>
          <pc:sldMk cId="2768536682" sldId="1907"/>
        </pc:sldMkLst>
        <pc:spChg chg="mod">
          <ac:chgData name="Sue Macgregor" userId="87fe7e13-6bba-4082-a601-bbed4608c26c" providerId="ADAL" clId="{B210AE01-BE8B-4A68-B7DD-F9FA5E15391F}" dt="2021-08-25T09:54:46.259" v="32" actId="20577"/>
          <ac:spMkLst>
            <pc:docMk/>
            <pc:sldMk cId="2768536682" sldId="1907"/>
            <ac:spMk id="5" creationId="{D9A9ABD1-F1F9-426B-A4B4-6D2DE87C59E5}"/>
          </ac:spMkLst>
        </pc:spChg>
      </pc:sldChg>
      <pc:sldChg chg="modSp mod">
        <pc:chgData name="Sue Macgregor" userId="87fe7e13-6bba-4082-a601-bbed4608c26c" providerId="ADAL" clId="{B210AE01-BE8B-4A68-B7DD-F9FA5E15391F}" dt="2021-08-25T09:55:19.462" v="56" actId="20577"/>
        <pc:sldMkLst>
          <pc:docMk/>
          <pc:sldMk cId="3982120718" sldId="1908"/>
        </pc:sldMkLst>
        <pc:spChg chg="mod">
          <ac:chgData name="Sue Macgregor" userId="87fe7e13-6bba-4082-a601-bbed4608c26c" providerId="ADAL" clId="{B210AE01-BE8B-4A68-B7DD-F9FA5E15391F}" dt="2021-08-25T09:55:19.462" v="56" actId="20577"/>
          <ac:spMkLst>
            <pc:docMk/>
            <pc:sldMk cId="3982120718" sldId="1908"/>
            <ac:spMk id="23" creationId="{0C803D87-D7FB-438C-9A62-A0C45F61D179}"/>
          </ac:spMkLst>
        </pc:spChg>
      </pc:sldChg>
      <pc:sldChg chg="modSp mod modNotesTx">
        <pc:chgData name="Sue Macgregor" userId="87fe7e13-6bba-4082-a601-bbed4608c26c" providerId="ADAL" clId="{B210AE01-BE8B-4A68-B7DD-F9FA5E15391F}" dt="2021-08-25T09:57:49.777" v="75" actId="20577"/>
        <pc:sldMkLst>
          <pc:docMk/>
          <pc:sldMk cId="700978076" sldId="1909"/>
        </pc:sldMkLst>
        <pc:graphicFrameChg chg="mod modGraphic">
          <ac:chgData name="Sue Macgregor" userId="87fe7e13-6bba-4082-a601-bbed4608c26c" providerId="ADAL" clId="{B210AE01-BE8B-4A68-B7DD-F9FA5E15391F}" dt="2021-08-25T09:56:58.140" v="65" actId="255"/>
          <ac:graphicFrameMkLst>
            <pc:docMk/>
            <pc:sldMk cId="700978076" sldId="1909"/>
            <ac:graphicFrameMk id="2" creationId="{4B5CE6C9-AC15-44A3-ACBD-AD93A190B2C2}"/>
          </ac:graphicFrameMkLst>
        </pc:graphicFrameChg>
        <pc:graphicFrameChg chg="mod modGraphic">
          <ac:chgData name="Sue Macgregor" userId="87fe7e13-6bba-4082-a601-bbed4608c26c" providerId="ADAL" clId="{B210AE01-BE8B-4A68-B7DD-F9FA5E15391F}" dt="2021-08-25T09:57:17.653" v="69" actId="20577"/>
          <ac:graphicFrameMkLst>
            <pc:docMk/>
            <pc:sldMk cId="700978076" sldId="1909"/>
            <ac:graphicFrameMk id="9" creationId="{A07347A6-D54F-4EEB-A00C-3D7937161D73}"/>
          </ac:graphicFrameMkLst>
        </pc:graphicFrameChg>
      </pc:sldChg>
      <pc:sldChg chg="modSp mod modNotesTx">
        <pc:chgData name="Sue Macgregor" userId="87fe7e13-6bba-4082-a601-bbed4608c26c" providerId="ADAL" clId="{B210AE01-BE8B-4A68-B7DD-F9FA5E15391F}" dt="2021-08-25T14:13:55.447" v="187" actId="20577"/>
        <pc:sldMkLst>
          <pc:docMk/>
          <pc:sldMk cId="708482787" sldId="1910"/>
        </pc:sldMkLst>
        <pc:spChg chg="mod">
          <ac:chgData name="Sue Macgregor" userId="87fe7e13-6bba-4082-a601-bbed4608c26c" providerId="ADAL" clId="{B210AE01-BE8B-4A68-B7DD-F9FA5E15391F}" dt="2021-08-25T09:59:06.576" v="95" actId="20577"/>
          <ac:spMkLst>
            <pc:docMk/>
            <pc:sldMk cId="708482787" sldId="1910"/>
            <ac:spMk id="4" creationId="{A1C1C234-5B78-41FD-882A-48B15A33B2BE}"/>
          </ac:spMkLst>
        </pc:spChg>
        <pc:spChg chg="mod">
          <ac:chgData name="Sue Macgregor" userId="87fe7e13-6bba-4082-a601-bbed4608c26c" providerId="ADAL" clId="{B210AE01-BE8B-4A68-B7DD-F9FA5E15391F}" dt="2021-08-25T09:59:32.939" v="107" actId="20577"/>
          <ac:spMkLst>
            <pc:docMk/>
            <pc:sldMk cId="708482787" sldId="1910"/>
            <ac:spMk id="7" creationId="{408BF297-8F7A-4668-AB65-DB14D32167E4}"/>
          </ac:spMkLst>
        </pc:spChg>
        <pc:spChg chg="mod">
          <ac:chgData name="Sue Macgregor" userId="87fe7e13-6bba-4082-a601-bbed4608c26c" providerId="ADAL" clId="{B210AE01-BE8B-4A68-B7DD-F9FA5E15391F}" dt="2021-08-25T10:00:09.398" v="112" actId="20577"/>
          <ac:spMkLst>
            <pc:docMk/>
            <pc:sldMk cId="708482787" sldId="1910"/>
            <ac:spMk id="8" creationId="{1AACFEEB-BC7C-4434-9AA9-A5281249DCB9}"/>
          </ac:spMkLst>
        </pc:spChg>
        <pc:spChg chg="mod">
          <ac:chgData name="Sue Macgregor" userId="87fe7e13-6bba-4082-a601-bbed4608c26c" providerId="ADAL" clId="{B210AE01-BE8B-4A68-B7DD-F9FA5E15391F}" dt="2021-08-25T10:00:47.783" v="129" actId="20577"/>
          <ac:spMkLst>
            <pc:docMk/>
            <pc:sldMk cId="708482787" sldId="1910"/>
            <ac:spMk id="9" creationId="{634D619D-C71A-4FA6-9355-DA95C802301D}"/>
          </ac:spMkLst>
        </pc:spChg>
        <pc:spChg chg="mod">
          <ac:chgData name="Sue Macgregor" userId="87fe7e13-6bba-4082-a601-bbed4608c26c" providerId="ADAL" clId="{B210AE01-BE8B-4A68-B7DD-F9FA5E15391F}" dt="2021-08-25T14:12:00.129" v="142" actId="20577"/>
          <ac:spMkLst>
            <pc:docMk/>
            <pc:sldMk cId="708482787" sldId="1910"/>
            <ac:spMk id="10" creationId="{5F2DFC1F-EFFC-4EA7-AFEA-0A6BD13CD6CA}"/>
          </ac:spMkLst>
        </pc:spChg>
        <pc:spChg chg="mod">
          <ac:chgData name="Sue Macgregor" userId="87fe7e13-6bba-4082-a601-bbed4608c26c" providerId="ADAL" clId="{B210AE01-BE8B-4A68-B7DD-F9FA5E15391F}" dt="2021-08-25T14:11:50.030" v="131" actId="1076"/>
          <ac:spMkLst>
            <pc:docMk/>
            <pc:sldMk cId="708482787" sldId="1910"/>
            <ac:spMk id="21" creationId="{0F624E4D-0B3B-437A-998F-651C6BE87A0A}"/>
          </ac:spMkLst>
        </pc:spChg>
        <pc:spChg chg="mod">
          <ac:chgData name="Sue Macgregor" userId="87fe7e13-6bba-4082-a601-bbed4608c26c" providerId="ADAL" clId="{B210AE01-BE8B-4A68-B7DD-F9FA5E15391F}" dt="2021-08-25T14:12:55.921" v="143" actId="1076"/>
          <ac:spMkLst>
            <pc:docMk/>
            <pc:sldMk cId="708482787" sldId="1910"/>
            <ac:spMk id="22" creationId="{C9B62B29-E98D-4050-B113-52E385C81E31}"/>
          </ac:spMkLst>
        </pc:spChg>
        <pc:spChg chg="mod">
          <ac:chgData name="Sue Macgregor" userId="87fe7e13-6bba-4082-a601-bbed4608c26c" providerId="ADAL" clId="{B210AE01-BE8B-4A68-B7DD-F9FA5E15391F}" dt="2021-08-25T09:59:42.671" v="108" actId="1076"/>
          <ac:spMkLst>
            <pc:docMk/>
            <pc:sldMk cId="708482787" sldId="1910"/>
            <ac:spMk id="23" creationId="{D23EBE84-DB41-455B-A6D6-77ED0C5AF86B}"/>
          </ac:spMkLst>
        </pc:spChg>
        <pc:spChg chg="mod">
          <ac:chgData name="Sue Macgregor" userId="87fe7e13-6bba-4082-a601-bbed4608c26c" providerId="ADAL" clId="{B210AE01-BE8B-4A68-B7DD-F9FA5E15391F}" dt="2021-08-25T09:59:11.603" v="96" actId="1076"/>
          <ac:spMkLst>
            <pc:docMk/>
            <pc:sldMk cId="708482787" sldId="1910"/>
            <ac:spMk id="24" creationId="{7D5FE863-2510-443D-B0FB-CB6C71AFA242}"/>
          </ac:spMkLst>
        </pc:spChg>
        <pc:graphicFrameChg chg="mod modGraphic">
          <ac:chgData name="Sue Macgregor" userId="87fe7e13-6bba-4082-a601-bbed4608c26c" providerId="ADAL" clId="{B210AE01-BE8B-4A68-B7DD-F9FA5E15391F}" dt="2021-08-25T09:57:38.975" v="71" actId="113"/>
          <ac:graphicFrameMkLst>
            <pc:docMk/>
            <pc:sldMk cId="708482787" sldId="1910"/>
            <ac:graphicFrameMk id="31" creationId="{CE470E6C-E9C5-4449-99CA-C81F2E6D57F1}"/>
          </ac:graphicFrameMkLst>
        </pc:graphicFrameChg>
      </pc:sldChg>
      <pc:sldChg chg="addSp delSp modSp mod">
        <pc:chgData name="Sue Macgregor" userId="87fe7e13-6bba-4082-a601-bbed4608c26c" providerId="ADAL" clId="{B210AE01-BE8B-4A68-B7DD-F9FA5E15391F}" dt="2021-08-25T14:17:01.423" v="206" actId="1076"/>
        <pc:sldMkLst>
          <pc:docMk/>
          <pc:sldMk cId="302427778" sldId="1911"/>
        </pc:sldMkLst>
        <pc:grpChg chg="del">
          <ac:chgData name="Sue Macgregor" userId="87fe7e13-6bba-4082-a601-bbed4608c26c" providerId="ADAL" clId="{B210AE01-BE8B-4A68-B7DD-F9FA5E15391F}" dt="2021-08-25T14:15:13.198" v="188" actId="478"/>
          <ac:grpSpMkLst>
            <pc:docMk/>
            <pc:sldMk cId="302427778" sldId="1911"/>
            <ac:grpSpMk id="4" creationId="{BC8F7FD3-51C6-4BC6-B67E-16B7E72B78CC}"/>
          </ac:grpSpMkLst>
        </pc:grpChg>
        <pc:grpChg chg="add mod">
          <ac:chgData name="Sue Macgregor" userId="87fe7e13-6bba-4082-a601-bbed4608c26c" providerId="ADAL" clId="{B210AE01-BE8B-4A68-B7DD-F9FA5E15391F}" dt="2021-08-25T14:17:01.423" v="206" actId="1076"/>
          <ac:grpSpMkLst>
            <pc:docMk/>
            <pc:sldMk cId="302427778" sldId="1911"/>
            <ac:grpSpMk id="11" creationId="{41881A20-BF1A-4216-8C9C-0B1EF1FCF1FA}"/>
          </ac:grpSpMkLst>
        </pc:grpChg>
        <pc:picChg chg="add mod modCrop">
          <ac:chgData name="Sue Macgregor" userId="87fe7e13-6bba-4082-a601-bbed4608c26c" providerId="ADAL" clId="{B210AE01-BE8B-4A68-B7DD-F9FA5E15391F}" dt="2021-08-25T14:16:10.288" v="199" actId="164"/>
          <ac:picMkLst>
            <pc:docMk/>
            <pc:sldMk cId="302427778" sldId="1911"/>
            <ac:picMk id="8" creationId="{ACFFBB15-9100-409C-BC32-8EA8CE1D84AD}"/>
          </ac:picMkLst>
        </pc:picChg>
        <pc:picChg chg="add mod modCrop">
          <ac:chgData name="Sue Macgregor" userId="87fe7e13-6bba-4082-a601-bbed4608c26c" providerId="ADAL" clId="{B210AE01-BE8B-4A68-B7DD-F9FA5E15391F}" dt="2021-08-25T14:16:10.288" v="199" actId="164"/>
          <ac:picMkLst>
            <pc:docMk/>
            <pc:sldMk cId="302427778" sldId="1911"/>
            <ac:picMk id="10" creationId="{C491857A-A474-4BB7-B5D2-83D0C37D097C}"/>
          </ac:picMkLst>
        </pc:picChg>
      </pc:sldChg>
      <pc:sldChg chg="addSp delSp modSp mod modNotesTx">
        <pc:chgData name="Sue Macgregor" userId="87fe7e13-6bba-4082-a601-bbed4608c26c" providerId="ADAL" clId="{B210AE01-BE8B-4A68-B7DD-F9FA5E15391F}" dt="2021-08-25T16:07:32.346" v="459" actId="20577"/>
        <pc:sldMkLst>
          <pc:docMk/>
          <pc:sldMk cId="3101484062" sldId="1912"/>
        </pc:sldMkLst>
        <pc:picChg chg="del">
          <ac:chgData name="Sue Macgregor" userId="87fe7e13-6bba-4082-a601-bbed4608c26c" providerId="ADAL" clId="{B210AE01-BE8B-4A68-B7DD-F9FA5E15391F}" dt="2021-08-25T14:17:10.004" v="207" actId="478"/>
          <ac:picMkLst>
            <pc:docMk/>
            <pc:sldMk cId="3101484062" sldId="1912"/>
            <ac:picMk id="2" creationId="{7B7FC65E-561A-4B67-94AA-18880F4FE31D}"/>
          </ac:picMkLst>
        </pc:picChg>
        <pc:picChg chg="add mod">
          <ac:chgData name="Sue Macgregor" userId="87fe7e13-6bba-4082-a601-bbed4608c26c" providerId="ADAL" clId="{B210AE01-BE8B-4A68-B7DD-F9FA5E15391F}" dt="2021-08-25T14:17:33.099" v="210" actId="14100"/>
          <ac:picMkLst>
            <pc:docMk/>
            <pc:sldMk cId="3101484062" sldId="1912"/>
            <ac:picMk id="5" creationId="{057B2575-7090-4CC4-B178-F62C0379687E}"/>
          </ac:picMkLst>
        </pc:picChg>
      </pc:sldChg>
      <pc:sldChg chg="addSp delSp modSp mod">
        <pc:chgData name="Sue Macgregor" userId="87fe7e13-6bba-4082-a601-bbed4608c26c" providerId="ADAL" clId="{B210AE01-BE8B-4A68-B7DD-F9FA5E15391F}" dt="2021-08-25T14:18:47.700" v="216" actId="1076"/>
        <pc:sldMkLst>
          <pc:docMk/>
          <pc:sldMk cId="2018048530" sldId="1913"/>
        </pc:sldMkLst>
        <pc:picChg chg="del">
          <ac:chgData name="Sue Macgregor" userId="87fe7e13-6bba-4082-a601-bbed4608c26c" providerId="ADAL" clId="{B210AE01-BE8B-4A68-B7DD-F9FA5E15391F}" dt="2021-08-25T14:18:38.427" v="211" actId="478"/>
          <ac:picMkLst>
            <pc:docMk/>
            <pc:sldMk cId="2018048530" sldId="1913"/>
            <ac:picMk id="2" creationId="{F66C527F-0161-4E54-809C-B441111CB7D0}"/>
          </ac:picMkLst>
        </pc:picChg>
        <pc:picChg chg="add mod">
          <ac:chgData name="Sue Macgregor" userId="87fe7e13-6bba-4082-a601-bbed4608c26c" providerId="ADAL" clId="{B210AE01-BE8B-4A68-B7DD-F9FA5E15391F}" dt="2021-08-25T14:18:47.700" v="216" actId="1076"/>
          <ac:picMkLst>
            <pc:docMk/>
            <pc:sldMk cId="2018048530" sldId="1913"/>
            <ac:picMk id="5" creationId="{0C9B8601-94B3-4044-8FB4-B4ECEA7CF88D}"/>
          </ac:picMkLst>
        </pc:picChg>
      </pc:sldChg>
      <pc:sldChg chg="modSp mod modAnim modNotesTx">
        <pc:chgData name="Sue Macgregor" userId="87fe7e13-6bba-4082-a601-bbed4608c26c" providerId="ADAL" clId="{B210AE01-BE8B-4A68-B7DD-F9FA5E15391F}" dt="2021-08-25T16:06:55.693" v="454" actId="1076"/>
        <pc:sldMkLst>
          <pc:docMk/>
          <pc:sldMk cId="756831031" sldId="1914"/>
        </pc:sldMkLst>
        <pc:spChg chg="mod">
          <ac:chgData name="Sue Macgregor" userId="87fe7e13-6bba-4082-a601-bbed4608c26c" providerId="ADAL" clId="{B210AE01-BE8B-4A68-B7DD-F9FA5E15391F}" dt="2021-08-25T16:03:52.568" v="371" actId="20577"/>
          <ac:spMkLst>
            <pc:docMk/>
            <pc:sldMk cId="756831031" sldId="1914"/>
            <ac:spMk id="5" creationId="{292DC2DA-23B5-4FF6-A44E-AD01294B4809}"/>
          </ac:spMkLst>
        </pc:spChg>
        <pc:spChg chg="mod">
          <ac:chgData name="Sue Macgregor" userId="87fe7e13-6bba-4082-a601-bbed4608c26c" providerId="ADAL" clId="{B210AE01-BE8B-4A68-B7DD-F9FA5E15391F}" dt="2021-08-25T16:05:30.547" v="407" actId="255"/>
          <ac:spMkLst>
            <pc:docMk/>
            <pc:sldMk cId="756831031" sldId="1914"/>
            <ac:spMk id="8" creationId="{CEE2C22B-FE0F-458A-8E0D-23F7AA56001B}"/>
          </ac:spMkLst>
        </pc:spChg>
        <pc:spChg chg="mod">
          <ac:chgData name="Sue Macgregor" userId="87fe7e13-6bba-4082-a601-bbed4608c26c" providerId="ADAL" clId="{B210AE01-BE8B-4A68-B7DD-F9FA5E15391F}" dt="2021-08-25T16:05:48.793" v="416" actId="20577"/>
          <ac:spMkLst>
            <pc:docMk/>
            <pc:sldMk cId="756831031" sldId="1914"/>
            <ac:spMk id="9" creationId="{B938B8AC-28D3-46E6-88F9-8F90745A37EF}"/>
          </ac:spMkLst>
        </pc:spChg>
        <pc:spChg chg="mod">
          <ac:chgData name="Sue Macgregor" userId="87fe7e13-6bba-4082-a601-bbed4608c26c" providerId="ADAL" clId="{B210AE01-BE8B-4A68-B7DD-F9FA5E15391F}" dt="2021-08-25T16:06:16.762" v="435" actId="20577"/>
          <ac:spMkLst>
            <pc:docMk/>
            <pc:sldMk cId="756831031" sldId="1914"/>
            <ac:spMk id="10" creationId="{EC18B4E3-CFE0-42E6-942D-71DF4717AFE7}"/>
          </ac:spMkLst>
        </pc:spChg>
        <pc:spChg chg="mod">
          <ac:chgData name="Sue Macgregor" userId="87fe7e13-6bba-4082-a601-bbed4608c26c" providerId="ADAL" clId="{B210AE01-BE8B-4A68-B7DD-F9FA5E15391F}" dt="2021-08-25T16:06:48.257" v="453" actId="20577"/>
          <ac:spMkLst>
            <pc:docMk/>
            <pc:sldMk cId="756831031" sldId="1914"/>
            <ac:spMk id="11" creationId="{2D10D0AE-C7AE-4827-AA6E-81607E4738F0}"/>
          </ac:spMkLst>
        </pc:spChg>
        <pc:spChg chg="mod">
          <ac:chgData name="Sue Macgregor" userId="87fe7e13-6bba-4082-a601-bbed4608c26c" providerId="ADAL" clId="{B210AE01-BE8B-4A68-B7DD-F9FA5E15391F}" dt="2021-08-25T16:03:30.561" v="360" actId="1076"/>
          <ac:spMkLst>
            <pc:docMk/>
            <pc:sldMk cId="756831031" sldId="1914"/>
            <ac:spMk id="16" creationId="{55E1BA22-31B1-4494-99FD-83585059B052}"/>
          </ac:spMkLst>
        </pc:spChg>
        <pc:spChg chg="mod">
          <ac:chgData name="Sue Macgregor" userId="87fe7e13-6bba-4082-a601-bbed4608c26c" providerId="ADAL" clId="{B210AE01-BE8B-4A68-B7DD-F9FA5E15391F}" dt="2021-08-25T16:03:26.859" v="359" actId="1076"/>
          <ac:spMkLst>
            <pc:docMk/>
            <pc:sldMk cId="756831031" sldId="1914"/>
            <ac:spMk id="17" creationId="{0A713099-DC0B-4D57-90EF-C67884904E6B}"/>
          </ac:spMkLst>
        </pc:spChg>
        <pc:spChg chg="mod">
          <ac:chgData name="Sue Macgregor" userId="87fe7e13-6bba-4082-a601-bbed4608c26c" providerId="ADAL" clId="{B210AE01-BE8B-4A68-B7DD-F9FA5E15391F}" dt="2021-08-25T16:03:22.359" v="358" actId="1076"/>
          <ac:spMkLst>
            <pc:docMk/>
            <pc:sldMk cId="756831031" sldId="1914"/>
            <ac:spMk id="18" creationId="{2B4D9AAF-CEA8-4B7E-A79B-C77A5DEF34B9}"/>
          </ac:spMkLst>
        </pc:spChg>
        <pc:spChg chg="mod">
          <ac:chgData name="Sue Macgregor" userId="87fe7e13-6bba-4082-a601-bbed4608c26c" providerId="ADAL" clId="{B210AE01-BE8B-4A68-B7DD-F9FA5E15391F}" dt="2021-08-25T16:03:19.423" v="357" actId="1076"/>
          <ac:spMkLst>
            <pc:docMk/>
            <pc:sldMk cId="756831031" sldId="1914"/>
            <ac:spMk id="19" creationId="{B0DA3731-3E01-4AB1-9C9F-F18E3D121892}"/>
          </ac:spMkLst>
        </pc:spChg>
        <pc:spChg chg="mod">
          <ac:chgData name="Sue Macgregor" userId="87fe7e13-6bba-4082-a601-bbed4608c26c" providerId="ADAL" clId="{B210AE01-BE8B-4A68-B7DD-F9FA5E15391F}" dt="2021-08-25T16:03:16.259" v="356" actId="1076"/>
          <ac:spMkLst>
            <pc:docMk/>
            <pc:sldMk cId="756831031" sldId="1914"/>
            <ac:spMk id="20" creationId="{B513DA41-3FA4-40E2-87B6-8B73883AEB2F}"/>
          </ac:spMkLst>
        </pc:spChg>
        <pc:spChg chg="mod">
          <ac:chgData name="Sue Macgregor" userId="87fe7e13-6bba-4082-a601-bbed4608c26c" providerId="ADAL" clId="{B210AE01-BE8B-4A68-B7DD-F9FA5E15391F}" dt="2021-08-25T16:06:23.423" v="436" actId="1076"/>
          <ac:spMkLst>
            <pc:docMk/>
            <pc:sldMk cId="756831031" sldId="1914"/>
            <ac:spMk id="23" creationId="{BB05AA6A-18A6-4759-9F04-79F36DEB47AA}"/>
          </ac:spMkLst>
        </pc:spChg>
        <pc:spChg chg="mod">
          <ac:chgData name="Sue Macgregor" userId="87fe7e13-6bba-4082-a601-bbed4608c26c" providerId="ADAL" clId="{B210AE01-BE8B-4A68-B7DD-F9FA5E15391F}" dt="2021-08-25T16:06:55.693" v="454" actId="1076"/>
          <ac:spMkLst>
            <pc:docMk/>
            <pc:sldMk cId="756831031" sldId="1914"/>
            <ac:spMk id="24" creationId="{25FC487F-4BD2-482A-8851-A81545D10908}"/>
          </ac:spMkLst>
        </pc:spChg>
        <pc:spChg chg="mod">
          <ac:chgData name="Sue Macgregor" userId="87fe7e13-6bba-4082-a601-bbed4608c26c" providerId="ADAL" clId="{B210AE01-BE8B-4A68-B7DD-F9FA5E15391F}" dt="2021-08-25T16:05:37.741" v="408" actId="1076"/>
          <ac:spMkLst>
            <pc:docMk/>
            <pc:sldMk cId="756831031" sldId="1914"/>
            <ac:spMk id="25" creationId="{9834042C-B5BC-4482-BEEF-336E176F2B14}"/>
          </ac:spMkLst>
        </pc:spChg>
        <pc:spChg chg="mod">
          <ac:chgData name="Sue Macgregor" userId="87fe7e13-6bba-4082-a601-bbed4608c26c" providerId="ADAL" clId="{B210AE01-BE8B-4A68-B7DD-F9FA5E15391F}" dt="2021-08-25T16:05:10.869" v="398" actId="1076"/>
          <ac:spMkLst>
            <pc:docMk/>
            <pc:sldMk cId="756831031" sldId="1914"/>
            <ac:spMk id="26" creationId="{90D49377-9316-4A90-BE58-05DAA2D0FF38}"/>
          </ac:spMkLst>
        </pc:spChg>
        <pc:spChg chg="mod">
          <ac:chgData name="Sue Macgregor" userId="87fe7e13-6bba-4082-a601-bbed4608c26c" providerId="ADAL" clId="{B210AE01-BE8B-4A68-B7DD-F9FA5E15391F}" dt="2021-08-25T16:03:34.030" v="362" actId="20577"/>
          <ac:spMkLst>
            <pc:docMk/>
            <pc:sldMk cId="756831031" sldId="1914"/>
            <ac:spMk id="28" creationId="{0350A717-13C6-4A96-A121-6825A5A43B49}"/>
          </ac:spMkLst>
        </pc:spChg>
        <pc:grpChg chg="mod">
          <ac:chgData name="Sue Macgregor" userId="87fe7e13-6bba-4082-a601-bbed4608c26c" providerId="ADAL" clId="{B210AE01-BE8B-4A68-B7DD-F9FA5E15391F}" dt="2021-08-25T16:01:53.106" v="344" actId="14100"/>
          <ac:grpSpMkLst>
            <pc:docMk/>
            <pc:sldMk cId="756831031" sldId="1914"/>
            <ac:grpSpMk id="29" creationId="{1D1DD447-B8C0-450E-A8E0-99606D651D03}"/>
          </ac:grpSpMkLst>
        </pc:grpChg>
        <pc:graphicFrameChg chg="mod modGraphic">
          <ac:chgData name="Sue Macgregor" userId="87fe7e13-6bba-4082-a601-bbed4608c26c" providerId="ADAL" clId="{B210AE01-BE8B-4A68-B7DD-F9FA5E15391F}" dt="2021-08-25T14:25:29.723" v="308" actId="122"/>
          <ac:graphicFrameMkLst>
            <pc:docMk/>
            <pc:sldMk cId="756831031" sldId="1914"/>
            <ac:graphicFrameMk id="33" creationId="{CC14B98B-440A-4188-AFD0-40D95980775F}"/>
          </ac:graphicFrameMkLst>
        </pc:graphicFrameChg>
        <pc:cxnChg chg="mod">
          <ac:chgData name="Sue Macgregor" userId="87fe7e13-6bba-4082-a601-bbed4608c26c" providerId="ADAL" clId="{B210AE01-BE8B-4A68-B7DD-F9FA5E15391F}" dt="2021-08-25T14:26:22.177" v="309" actId="1035"/>
          <ac:cxnSpMkLst>
            <pc:docMk/>
            <pc:sldMk cId="756831031" sldId="1914"/>
            <ac:cxnSpMk id="30" creationId="{9939019F-9610-4798-BA9B-128DBE3DB2F4}"/>
          </ac:cxnSpMkLst>
        </pc:cxnChg>
      </pc:sldChg>
      <pc:sldChg chg="modSp mod">
        <pc:chgData name="Sue Macgregor" userId="87fe7e13-6bba-4082-a601-bbed4608c26c" providerId="ADAL" clId="{B210AE01-BE8B-4A68-B7DD-F9FA5E15391F}" dt="2021-08-25T09:56:12.348" v="60" actId="5793"/>
        <pc:sldMkLst>
          <pc:docMk/>
          <pc:sldMk cId="2729152738" sldId="1916"/>
        </pc:sldMkLst>
        <pc:spChg chg="mod">
          <ac:chgData name="Sue Macgregor" userId="87fe7e13-6bba-4082-a601-bbed4608c26c" providerId="ADAL" clId="{B210AE01-BE8B-4A68-B7DD-F9FA5E15391F}" dt="2021-08-25T09:56:12.348" v="60" actId="5793"/>
          <ac:spMkLst>
            <pc:docMk/>
            <pc:sldMk cId="2729152738" sldId="1916"/>
            <ac:spMk id="2" creationId="{CA7D979C-2D13-4595-8F08-D2E07A707808}"/>
          </ac:spMkLst>
        </pc:spChg>
      </pc:sldChg>
      <pc:sldChg chg="delSp modSp mod modNotesTx">
        <pc:chgData name="Sue Macgregor" userId="87fe7e13-6bba-4082-a601-bbed4608c26c" providerId="ADAL" clId="{B210AE01-BE8B-4A68-B7DD-F9FA5E15391F}" dt="2021-08-25T14:24:28.407" v="288" actId="20577"/>
        <pc:sldMkLst>
          <pc:docMk/>
          <pc:sldMk cId="2841198211" sldId="1918"/>
        </pc:sldMkLst>
        <pc:spChg chg="mod">
          <ac:chgData name="Sue Macgregor" userId="87fe7e13-6bba-4082-a601-bbed4608c26c" providerId="ADAL" clId="{B210AE01-BE8B-4A68-B7DD-F9FA5E15391F}" dt="2021-08-25T14:24:02.827" v="280" actId="1076"/>
          <ac:spMkLst>
            <pc:docMk/>
            <pc:sldMk cId="2841198211" sldId="1918"/>
            <ac:spMk id="4" creationId="{8B26107C-4A8D-4107-91D8-3D790525F438}"/>
          </ac:spMkLst>
        </pc:spChg>
        <pc:spChg chg="del">
          <ac:chgData name="Sue Macgregor" userId="87fe7e13-6bba-4082-a601-bbed4608c26c" providerId="ADAL" clId="{B210AE01-BE8B-4A68-B7DD-F9FA5E15391F}" dt="2021-08-25T14:23:40.911" v="245" actId="478"/>
          <ac:spMkLst>
            <pc:docMk/>
            <pc:sldMk cId="2841198211" sldId="1918"/>
            <ac:spMk id="10" creationId="{EBBD9526-5698-4478-A857-E6FB35061463}"/>
          </ac:spMkLst>
        </pc:spChg>
        <pc:graphicFrameChg chg="mod modGraphic">
          <ac:chgData name="Sue Macgregor" userId="87fe7e13-6bba-4082-a601-bbed4608c26c" providerId="ADAL" clId="{B210AE01-BE8B-4A68-B7DD-F9FA5E15391F}" dt="2021-08-25T14:23:27.776" v="244" actId="20577"/>
          <ac:graphicFrameMkLst>
            <pc:docMk/>
            <pc:sldMk cId="2841198211" sldId="1918"/>
            <ac:graphicFrameMk id="8" creationId="{1C26B6FF-5210-47E8-979F-B833A08876AF}"/>
          </ac:graphicFrameMkLst>
        </pc:graphicFrameChg>
      </pc:sldChg>
      <pc:sldChg chg="addSp delSp modSp mod">
        <pc:chgData name="Sue Macgregor" userId="87fe7e13-6bba-4082-a601-bbed4608c26c" providerId="ADAL" clId="{B210AE01-BE8B-4A68-B7DD-F9FA5E15391F}" dt="2021-08-25T16:00:39.610" v="340" actId="14100"/>
        <pc:sldMkLst>
          <pc:docMk/>
          <pc:sldMk cId="767891554" sldId="1920"/>
        </pc:sldMkLst>
        <pc:grpChg chg="add mod">
          <ac:chgData name="Sue Macgregor" userId="87fe7e13-6bba-4082-a601-bbed4608c26c" providerId="ADAL" clId="{B210AE01-BE8B-4A68-B7DD-F9FA5E15391F}" dt="2021-08-25T16:00:39.610" v="340" actId="14100"/>
          <ac:grpSpMkLst>
            <pc:docMk/>
            <pc:sldMk cId="767891554" sldId="1920"/>
            <ac:grpSpMk id="21" creationId="{F5073404-F2AA-4681-9CE7-900DE6E01032}"/>
          </ac:grpSpMkLst>
        </pc:grpChg>
        <pc:picChg chg="del">
          <ac:chgData name="Sue Macgregor" userId="87fe7e13-6bba-4082-a601-bbed4608c26c" providerId="ADAL" clId="{B210AE01-BE8B-4A68-B7DD-F9FA5E15391F}" dt="2021-08-25T15:59:57.367" v="330" actId="478"/>
          <ac:picMkLst>
            <pc:docMk/>
            <pc:sldMk cId="767891554" sldId="1920"/>
            <ac:picMk id="7" creationId="{61BDCE8F-AB57-485E-BDCC-38A61B8DCF40}"/>
          </ac:picMkLst>
        </pc:picChg>
        <pc:picChg chg="add mod modCrop">
          <ac:chgData name="Sue Macgregor" userId="87fe7e13-6bba-4082-a601-bbed4608c26c" providerId="ADAL" clId="{B210AE01-BE8B-4A68-B7DD-F9FA5E15391F}" dt="2021-08-25T16:00:34.155" v="338" actId="164"/>
          <ac:picMkLst>
            <pc:docMk/>
            <pc:sldMk cId="767891554" sldId="1920"/>
            <ac:picMk id="10" creationId="{8381A92E-6586-43FC-8A58-D80265252A36}"/>
          </ac:picMkLst>
        </pc:picChg>
        <pc:picChg chg="add mod modCrop">
          <ac:chgData name="Sue Macgregor" userId="87fe7e13-6bba-4082-a601-bbed4608c26c" providerId="ADAL" clId="{B210AE01-BE8B-4A68-B7DD-F9FA5E15391F}" dt="2021-08-25T16:00:34.155" v="338" actId="164"/>
          <ac:picMkLst>
            <pc:docMk/>
            <pc:sldMk cId="767891554" sldId="1920"/>
            <ac:picMk id="13" creationId="{58310C64-56B9-4A37-AF85-54512E0499A1}"/>
          </ac:picMkLst>
        </pc:picChg>
      </pc:sldChg>
      <pc:sldChg chg="addSp delSp modSp mod modNotesTx">
        <pc:chgData name="Sue Macgregor" userId="87fe7e13-6bba-4082-a601-bbed4608c26c" providerId="ADAL" clId="{B210AE01-BE8B-4A68-B7DD-F9FA5E15391F}" dt="2021-08-25T15:58:54.865" v="329" actId="20577"/>
        <pc:sldMkLst>
          <pc:docMk/>
          <pc:sldMk cId="1869502965" sldId="1921"/>
        </pc:sldMkLst>
        <pc:picChg chg="del">
          <ac:chgData name="Sue Macgregor" userId="87fe7e13-6bba-4082-a601-bbed4608c26c" providerId="ADAL" clId="{B210AE01-BE8B-4A68-B7DD-F9FA5E15391F}" dt="2021-08-25T15:58:34.574" v="310" actId="478"/>
          <ac:picMkLst>
            <pc:docMk/>
            <pc:sldMk cId="1869502965" sldId="1921"/>
            <ac:picMk id="4" creationId="{84F7EC65-1393-4FAE-83CB-012B40BBBD80}"/>
          </ac:picMkLst>
        </pc:picChg>
        <pc:picChg chg="add mod">
          <ac:chgData name="Sue Macgregor" userId="87fe7e13-6bba-4082-a601-bbed4608c26c" providerId="ADAL" clId="{B210AE01-BE8B-4A68-B7DD-F9FA5E15391F}" dt="2021-08-25T15:58:34.976" v="311"/>
          <ac:picMkLst>
            <pc:docMk/>
            <pc:sldMk cId="1869502965" sldId="1921"/>
            <ac:picMk id="5" creationId="{91DF8C9F-8D77-4778-A6B1-292E56A75E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85DC35-45D1-5D45-A97C-A0DC8AF2A6BB}" type="datetime1">
              <a:rPr lang="en-GB" smtClean="0"/>
              <a:t>26/08/2021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462762-AFCC-CE48-9299-FCA406CE96BF}" type="slidenum">
              <a:rPr lang="en-US" smtClean="0"/>
              <a:t>‹#›</a:t>
            </a:fld>
            <a:endParaRPr lang="en-US"/>
          </a:p>
        </p:txBody>
      </p:sp>
    </p:spTree>
    <p:extLst>
      <p:ext uri="{BB962C8B-B14F-4D97-AF65-F5344CB8AC3E}">
        <p14:creationId xmlns:p14="http://schemas.microsoft.com/office/powerpoint/2010/main" val="177909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11B91-E8AC-CC45-BF28-F0E9FE029934}" type="datetime1">
              <a:rPr lang="en-GB" smtClean="0"/>
              <a:t>26/08/2021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1F006-3398-EA48-9FA5-A38E32691309}" type="slidenum">
              <a:rPr lang="en-US" smtClean="0"/>
              <a:t>‹#›</a:t>
            </a:fld>
            <a:endParaRPr lang="en-US"/>
          </a:p>
        </p:txBody>
      </p:sp>
    </p:spTree>
    <p:extLst>
      <p:ext uri="{BB962C8B-B14F-4D97-AF65-F5344CB8AC3E}">
        <p14:creationId xmlns:p14="http://schemas.microsoft.com/office/powerpoint/2010/main" val="30268749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Welcome to the Alps PowerPoint resource for you to use with staff. This PowerPoint is designed to support you in training your staff on Alps methodology and on target setting.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a:t>
            </a:fld>
            <a:endParaRPr lang="en-US"/>
          </a:p>
        </p:txBody>
      </p:sp>
    </p:spTree>
    <p:extLst>
      <p:ext uri="{BB962C8B-B14F-4D97-AF65-F5344CB8AC3E}">
        <p14:creationId xmlns:p14="http://schemas.microsoft.com/office/powerpoint/2010/main" val="78460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starting point for all GCSE qualifications is the Welsh National Test score from Year 8 and is taken from the average of the best English/Welsh and procedural maths. </a:t>
            </a:r>
          </a:p>
          <a:p>
            <a:r>
              <a:rPr lang="en-GB" dirty="0"/>
              <a:t>The output for Key Stage 4 are the GCSE points 0-8. </a:t>
            </a:r>
          </a:p>
          <a:p>
            <a:endParaRPr lang="en-GB" dirty="0"/>
          </a:p>
          <a:p>
            <a:r>
              <a:rPr lang="en-GB" dirty="0"/>
              <a:t>Alps analysis measure the value that we add between start point and end point and compares this to the value-added from all providers nationally. </a:t>
            </a:r>
          </a:p>
        </p:txBody>
      </p:sp>
      <p:sp>
        <p:nvSpPr>
          <p:cNvPr id="4" name="Slide Number Placeholder 3"/>
          <p:cNvSpPr>
            <a:spLocks noGrp="1"/>
          </p:cNvSpPr>
          <p:nvPr>
            <p:ph type="sldNum" sz="quarter" idx="5"/>
          </p:nvPr>
        </p:nvSpPr>
        <p:spPr/>
        <p:txBody>
          <a:bodyPr/>
          <a:lstStyle/>
          <a:p>
            <a:fld id="{2991F006-3398-EA48-9FA5-A38E32691309}" type="slidenum">
              <a:rPr lang="en-US" smtClean="0"/>
              <a:t>10</a:t>
            </a:fld>
            <a:endParaRPr lang="en-US"/>
          </a:p>
        </p:txBody>
      </p:sp>
    </p:spTree>
    <p:extLst>
      <p:ext uri="{BB962C8B-B14F-4D97-AF65-F5344CB8AC3E}">
        <p14:creationId xmlns:p14="http://schemas.microsoft.com/office/powerpoint/2010/main" val="175267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11</a:t>
            </a:fld>
            <a:endParaRPr lang="en-US"/>
          </a:p>
        </p:txBody>
      </p:sp>
    </p:spTree>
    <p:extLst>
      <p:ext uri="{BB962C8B-B14F-4D97-AF65-F5344CB8AC3E}">
        <p14:creationId xmlns:p14="http://schemas.microsoft.com/office/powerpoint/2010/main" val="16883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5 SLIDES 12-16 </a:t>
            </a:r>
          </a:p>
          <a:p>
            <a:r>
              <a:rPr lang="en-GB" dirty="0"/>
              <a:t>To start to understand the generation of the MEGs, we first split the prior attainment into bands. </a:t>
            </a:r>
          </a:p>
          <a:p>
            <a:endParaRPr lang="en-GB" dirty="0"/>
          </a:p>
          <a:p>
            <a:r>
              <a:rPr lang="en-GB" dirty="0"/>
              <a:t>At A Level and AS level, there are 11 bands with the distribution scores as shown in the table. </a:t>
            </a:r>
          </a:p>
          <a:p>
            <a:r>
              <a:rPr lang="en-GB" dirty="0"/>
              <a:t>The BTEC also has 11 prior attainment bands, but as you can see, the distribution is slightly different due to the ability range of the students opting for the vocational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12</a:t>
            </a:fld>
            <a:endParaRPr lang="en-US"/>
          </a:p>
        </p:txBody>
      </p:sp>
    </p:spTree>
    <p:extLst>
      <p:ext uri="{BB962C8B-B14F-4D97-AF65-F5344CB8AC3E}">
        <p14:creationId xmlns:p14="http://schemas.microsoft.com/office/powerpoint/2010/main" val="93991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going to take us through the methodology used to generate the MEGs at A level. The other qualifications follow a similar pattern. </a:t>
            </a:r>
          </a:p>
          <a:p>
            <a:endParaRPr lang="en-GB" dirty="0"/>
          </a:p>
          <a:p>
            <a:r>
              <a:rPr lang="en-GB" dirty="0"/>
              <a:t>Let’s look at band 5– that’s the category of students who have achieved between 6.10-6.40 at GCSE.. </a:t>
            </a:r>
          </a:p>
          <a:p>
            <a:endParaRPr lang="en-GB" dirty="0"/>
          </a:p>
          <a:p>
            <a:r>
              <a:rPr lang="en-GB" dirty="0"/>
              <a:t>Of all of the providers in the national dataset who had students in this category, we need to know the range of average output points that were achieved. Those output points vary from 66.49 to 106.00. That is a big range and obviously affects the life chances of the students in that category. </a:t>
            </a:r>
          </a:p>
          <a:p>
            <a:r>
              <a:rPr lang="en-GB" dirty="0"/>
              <a:t>Next we rank the scores – the provider who achieved 106.00 is the top provider and sits at 100%, at the top of the thermometer. The provider achieving 66.49 sits at the bottom of the thermometer. The rest of the scores are ranked accordingly. </a:t>
            </a:r>
          </a:p>
          <a:p>
            <a:endParaRPr lang="en-GB" dirty="0"/>
          </a:p>
          <a:p>
            <a:r>
              <a:rPr lang="en-GB" dirty="0"/>
              <a:t>The Alps philosophy is based on matching what the provider at the 75</a:t>
            </a:r>
            <a:r>
              <a:rPr lang="en-GB" baseline="30000" dirty="0"/>
              <a:t>th</a:t>
            </a:r>
            <a:r>
              <a:rPr lang="en-GB" dirty="0"/>
              <a:t> percentile achieved. If we can match this on average with all of our students in this top band, then we would have made progress equivalent to the top 25% of schools in the dataset. </a:t>
            </a:r>
          </a:p>
          <a:p>
            <a:endParaRPr lang="en-GB" dirty="0"/>
          </a:p>
          <a:p>
            <a:r>
              <a:rPr lang="en-GB" dirty="0"/>
              <a:t>We translate this 75</a:t>
            </a:r>
            <a:r>
              <a:rPr lang="en-GB" baseline="30000" dirty="0"/>
              <a:t>th</a:t>
            </a:r>
            <a:r>
              <a:rPr lang="en-GB" dirty="0"/>
              <a:t> percentile score of 92.00 into a grade – B/C. This becomes the Minimum Expected Grade – the MEG. It is the start point for our target setting with this band of students.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13</a:t>
            </a:fld>
            <a:endParaRPr lang="en-US"/>
          </a:p>
        </p:txBody>
      </p:sp>
    </p:spTree>
    <p:extLst>
      <p:ext uri="{BB962C8B-B14F-4D97-AF65-F5344CB8AC3E}">
        <p14:creationId xmlns:p14="http://schemas.microsoft.com/office/powerpoint/2010/main" val="26843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carry out this exercise for all prior attainment bands, we generate our MEGs across the ability range. This is the MEG table for A level. </a:t>
            </a:r>
          </a:p>
          <a:p>
            <a:endParaRPr lang="en-GB" dirty="0"/>
          </a:p>
          <a:p>
            <a:r>
              <a:rPr lang="en-GB" dirty="0"/>
              <a:t>NOTE: the MEG is the minimum – it is not a ceiling for target setting. </a:t>
            </a:r>
          </a:p>
          <a:p>
            <a:r>
              <a:rPr lang="en-GB" dirty="0"/>
              <a:t>If every one of our students got their MEG in all subjects, then we would be a RED HOT provider – top 25%. </a:t>
            </a:r>
          </a:p>
          <a:p>
            <a:r>
              <a:rPr lang="en-GB" dirty="0"/>
              <a:t>The MEG is an average across all subjects. We need to understand how our subject progress relates to this MEG, so that we can guide our students appropriately and ensure that they are competitive in their grade aspirations as they apply for Universities, apprenticeship and jobs.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14</a:t>
            </a:fld>
            <a:endParaRPr lang="en-US"/>
          </a:p>
        </p:txBody>
      </p:sp>
    </p:spTree>
    <p:extLst>
      <p:ext uri="{BB962C8B-B14F-4D97-AF65-F5344CB8AC3E}">
        <p14:creationId xmlns:p14="http://schemas.microsoft.com/office/powerpoint/2010/main" val="63964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the full benchmark table for your A level students. You will see that the prior attainment bands are in the top row. The dark red line indicates the MEGs at the 75% for all prior attainment bands.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Full details can be found in the Alps Guide (Wales) p9.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15</a:t>
            </a:fld>
            <a:endParaRPr lang="en-US"/>
          </a:p>
        </p:txBody>
      </p:sp>
    </p:spTree>
    <p:extLst>
      <p:ext uri="{BB962C8B-B14F-4D97-AF65-F5344CB8AC3E}">
        <p14:creationId xmlns:p14="http://schemas.microsoft.com/office/powerpoint/2010/main" val="399806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MEGs for the 2016 BTEC suite</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16</a:t>
            </a:fld>
            <a:endParaRPr lang="en-US"/>
          </a:p>
        </p:txBody>
      </p:sp>
    </p:spTree>
    <p:extLst>
      <p:ext uri="{BB962C8B-B14F-4D97-AF65-F5344CB8AC3E}">
        <p14:creationId xmlns:p14="http://schemas.microsoft.com/office/powerpoint/2010/main" val="158279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17</a:t>
            </a:fld>
            <a:endParaRPr lang="en-US"/>
          </a:p>
        </p:txBody>
      </p:sp>
    </p:spTree>
    <p:extLst>
      <p:ext uri="{BB962C8B-B14F-4D97-AF65-F5344CB8AC3E}">
        <p14:creationId xmlns:p14="http://schemas.microsoft.com/office/powerpoint/2010/main" val="3972095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4 SLIDE 17 - 21</a:t>
            </a:r>
          </a:p>
          <a:p>
            <a:r>
              <a:rPr lang="en-GB" dirty="0"/>
              <a:t>To start to understand the generation of the MEGs, we first split the prior attainment into bands. </a:t>
            </a:r>
          </a:p>
          <a:p>
            <a:endParaRPr lang="en-GB" dirty="0"/>
          </a:p>
          <a:p>
            <a:r>
              <a:rPr lang="en-GB" dirty="0"/>
              <a:t>At Key Stage 4, there are 10 bands with the distribution scores as shown in the table. </a:t>
            </a:r>
          </a:p>
          <a:p>
            <a:r>
              <a:rPr lang="en-GB" dirty="0"/>
              <a:t>Vocational Level 2 banding follows the same pattern as GCSE.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18</a:t>
            </a:fld>
            <a:endParaRPr lang="en-US"/>
          </a:p>
        </p:txBody>
      </p:sp>
    </p:spTree>
    <p:extLst>
      <p:ext uri="{BB962C8B-B14F-4D97-AF65-F5344CB8AC3E}">
        <p14:creationId xmlns:p14="http://schemas.microsoft.com/office/powerpoint/2010/main" val="150859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going to take us through the methodology used to generate the MEGs at GCSE. To start to understand the generation of the MEGs, we first split the prior attainment into bands. </a:t>
            </a:r>
          </a:p>
          <a:p>
            <a:endParaRPr lang="en-GB" dirty="0"/>
          </a:p>
          <a:p>
            <a:r>
              <a:rPr lang="en-GB" dirty="0"/>
              <a:t>At GCSE, there are 10 bands with the distribution scores as shown in the table. </a:t>
            </a:r>
          </a:p>
          <a:p>
            <a:endParaRPr lang="en-GB" dirty="0"/>
          </a:p>
          <a:p>
            <a:r>
              <a:rPr lang="en-GB" dirty="0"/>
              <a:t>Let’s look at the band where there are a large number of students – that’s the category of students who have achieved 94-102.5 in their WNT. </a:t>
            </a:r>
          </a:p>
          <a:p>
            <a:endParaRPr lang="en-GB" dirty="0"/>
          </a:p>
          <a:p>
            <a:r>
              <a:rPr lang="en-GB" dirty="0"/>
              <a:t>Of all of the providers in the national dataset who had students in this category, we need to know the range of average output points that were achieved. Those output points vary from 3.33 to 5.67 or 30-44 in QCA points. That is a big range and obviously affects the life chances of the students in that category. </a:t>
            </a:r>
          </a:p>
          <a:p>
            <a:r>
              <a:rPr lang="en-GB" dirty="0"/>
              <a:t>Next we rank the scores – the provider who achieved 5.67 is the top provider and sits at 100%, at the top of the thermometer. The provider achieving 3.33/30 sits at the bottom of the thermometer. The rest of the scores are ranked accordingly. </a:t>
            </a:r>
          </a:p>
          <a:p>
            <a:endParaRPr lang="en-GB" dirty="0"/>
          </a:p>
          <a:p>
            <a:r>
              <a:rPr lang="en-GB" dirty="0"/>
              <a:t>The Alps philosophy is based on matching what the provider at the 75</a:t>
            </a:r>
            <a:r>
              <a:rPr lang="en-GB" baseline="30000" dirty="0"/>
              <a:t>th</a:t>
            </a:r>
            <a:r>
              <a:rPr lang="en-GB" dirty="0"/>
              <a:t> percentile achieved. If we can match this on average with all of our students in this top band, then we would have made progress equivalent to the top 25% of schools in the dataset. </a:t>
            </a:r>
          </a:p>
          <a:p>
            <a:endParaRPr lang="en-GB" dirty="0"/>
          </a:p>
          <a:p>
            <a:r>
              <a:rPr lang="en-GB" dirty="0"/>
              <a:t>We translate this 75</a:t>
            </a:r>
            <a:r>
              <a:rPr lang="en-GB" baseline="30000" dirty="0"/>
              <a:t>th</a:t>
            </a:r>
            <a:r>
              <a:rPr lang="en-GB" dirty="0"/>
              <a:t> percentile score of 4.95/40 into a grade – C. This becomes the Minimum Expected Grade – the MEG. It is the start point for our target setting with this band of students.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19</a:t>
            </a:fld>
            <a:endParaRPr lang="en-US"/>
          </a:p>
        </p:txBody>
      </p:sp>
    </p:spTree>
    <p:extLst>
      <p:ext uri="{BB962C8B-B14F-4D97-AF65-F5344CB8AC3E}">
        <p14:creationId xmlns:p14="http://schemas.microsoft.com/office/powerpoint/2010/main" val="394238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presentation is specifically designed to support staff in their understanding of how the methodology works. It represents the main features of the methodology and is not a comprehensive overview. This can be found in the Alps Guide accessible to all staff via the Connect Homepage. </a:t>
            </a:r>
          </a:p>
          <a:p>
            <a:endParaRPr lang="en-GB" dirty="0"/>
          </a:p>
          <a:p>
            <a:r>
              <a:rPr lang="en-GB" dirty="0"/>
              <a:t>Here we will deal with how Alps generate the benchmarks – in other words where the numbers come from. This will lead to a definition and an understanding of the concept of Minimum Expected Grades or MEGs which form the basis for all calculations. </a:t>
            </a:r>
          </a:p>
          <a:p>
            <a:r>
              <a:rPr lang="en-GB" dirty="0"/>
              <a:t>MEGs are only the starting point, and so following the MEG overview, we will look at how subject teachers can use the MEG and the subject thermometers to discuss appropriate and aspirational subject specific targets, or Personalised Targets with each student in their class. </a:t>
            </a:r>
          </a:p>
        </p:txBody>
      </p:sp>
      <p:sp>
        <p:nvSpPr>
          <p:cNvPr id="4" name="Slide Number Placeholder 3"/>
          <p:cNvSpPr>
            <a:spLocks noGrp="1"/>
          </p:cNvSpPr>
          <p:nvPr>
            <p:ph type="sldNum" sz="quarter" idx="5"/>
          </p:nvPr>
        </p:nvSpPr>
        <p:spPr/>
        <p:txBody>
          <a:bodyPr/>
          <a:lstStyle/>
          <a:p>
            <a:fld id="{2991F006-3398-EA48-9FA5-A38E32691309}" type="slidenum">
              <a:rPr lang="en-US" smtClean="0"/>
              <a:t>2</a:t>
            </a:fld>
            <a:endParaRPr lang="en-US"/>
          </a:p>
        </p:txBody>
      </p:sp>
    </p:spTree>
    <p:extLst>
      <p:ext uri="{BB962C8B-B14F-4D97-AF65-F5344CB8AC3E}">
        <p14:creationId xmlns:p14="http://schemas.microsoft.com/office/powerpoint/2010/main" val="423566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carry out this exercise for all prior attainment bands, we generate our MEGs across the ability range. This is the MEG table for GCSE. </a:t>
            </a:r>
          </a:p>
          <a:p>
            <a:endParaRPr lang="en-GB" dirty="0"/>
          </a:p>
          <a:p>
            <a:r>
              <a:rPr lang="en-GB" dirty="0"/>
              <a:t>NOTE: the MEG is the minimum – it is not a ceiling for target setting. </a:t>
            </a:r>
          </a:p>
          <a:p>
            <a:r>
              <a:rPr lang="en-GB" dirty="0"/>
              <a:t>If every one of our students got their MEG in all subjects, then we would be a RED HOT provider – top 25%. </a:t>
            </a:r>
          </a:p>
          <a:p>
            <a:r>
              <a:rPr lang="en-GB" dirty="0"/>
              <a:t>The MEG is an average across all subjects. We need to understand how our subject progress relates to this MEG, so that we can guide our students appropriately and ensure that they are competitive in their grade aspirations as they apply for their post-16 options.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20</a:t>
            </a:fld>
            <a:endParaRPr lang="en-US"/>
          </a:p>
        </p:txBody>
      </p:sp>
    </p:spTree>
    <p:extLst>
      <p:ext uri="{BB962C8B-B14F-4D97-AF65-F5344CB8AC3E}">
        <p14:creationId xmlns:p14="http://schemas.microsoft.com/office/powerpoint/2010/main" val="315155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the full benchmark table for your GCSE students. You will see that the prior attainment bands are in the top row. The dark red line indicates the MEGs at the 75% for all prior attainment bands.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Full details can be found in the Alps Guide (Wales) p63.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21</a:t>
            </a:fld>
            <a:endParaRPr lang="en-US"/>
          </a:p>
        </p:txBody>
      </p:sp>
    </p:spTree>
    <p:extLst>
      <p:ext uri="{BB962C8B-B14F-4D97-AF65-F5344CB8AC3E}">
        <p14:creationId xmlns:p14="http://schemas.microsoft.com/office/powerpoint/2010/main" val="3974735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are now going to look at the uniqueness of the subject thermometers and how they can be used to set Personalised Targets at a subject level. We will take MEGs and thermometer scales into account.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22</a:t>
            </a:fld>
            <a:endParaRPr lang="en-US"/>
          </a:p>
        </p:txBody>
      </p:sp>
    </p:spTree>
    <p:extLst>
      <p:ext uri="{BB962C8B-B14F-4D97-AF65-F5344CB8AC3E}">
        <p14:creationId xmlns:p14="http://schemas.microsoft.com/office/powerpoint/2010/main" val="418338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subject in the dataset is analysed independently. </a:t>
            </a:r>
          </a:p>
          <a:p>
            <a:endParaRPr lang="en-GB" dirty="0"/>
          </a:p>
          <a:p>
            <a:r>
              <a:rPr lang="en-GB" dirty="0"/>
              <a:t>First, the Alps score is calculated using the formula. It means that each department gets an Alps score that rotates around 1.00. If all students in your class achieve their MEG, your Alps score will be 1.00. </a:t>
            </a:r>
          </a:p>
          <a:p>
            <a:endParaRPr lang="en-GB" dirty="0"/>
          </a:p>
          <a:p>
            <a:r>
              <a:rPr lang="en-GB" dirty="0"/>
              <a:t>Next, the thermometer is constructed for each subject using the Alps scores. In this example, the department at the top of the thermometer for this subject achieved 1.24 and the one at the bottom, 0.74. Quite a difference. In order for you to be a RED HOT department, you need to achieve 1.01 in this subject. In other words, each student has to get their MEG. This was what the department at the 75</a:t>
            </a:r>
            <a:r>
              <a:rPr lang="en-GB" baseline="30000" dirty="0"/>
              <a:t>th</a:t>
            </a:r>
            <a:r>
              <a:rPr lang="en-GB" dirty="0"/>
              <a:t> percentile achieved.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23</a:t>
            </a:fld>
            <a:endParaRPr lang="en-US"/>
          </a:p>
        </p:txBody>
      </p:sp>
    </p:spTree>
    <p:extLst>
      <p:ext uri="{BB962C8B-B14F-4D97-AF65-F5344CB8AC3E}">
        <p14:creationId xmlns:p14="http://schemas.microsoft.com/office/powerpoint/2010/main" val="38694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5 SLIDES 23-27 DELETE AS APPROPRIATE</a:t>
            </a:r>
          </a:p>
          <a:p>
            <a:endParaRPr lang="en-GB" dirty="0"/>
          </a:p>
          <a:p>
            <a:r>
              <a:rPr lang="en-GB" dirty="0"/>
              <a:t>All subject thermometers are constructed independently using this methodology. They all look different as different subjects make different progress nationally. In other words, the top Alps score and the bottom Alps score is different according to subject. </a:t>
            </a:r>
          </a:p>
          <a:p>
            <a:endParaRPr lang="en-GB" dirty="0"/>
          </a:p>
          <a:p>
            <a:r>
              <a:rPr lang="en-GB" dirty="0"/>
              <a:t>Here are 3 examples – note some thermometers may vary. </a:t>
            </a:r>
          </a:p>
          <a:p>
            <a:endParaRPr lang="en-GB" dirty="0"/>
          </a:p>
          <a:p>
            <a:r>
              <a:rPr lang="en-GB" dirty="0"/>
              <a:t>In Media Studies, the top of the thermometer is 1.25. In Biology it is 1.04 and in English Literature it is 1.18. All very different. If we were to look at where an Alps score of 1.00 would get us (all students achieving the MEG) then we would have a Grade 6, Grade 2 and a Grade 4 respectively. This means that when we are setting subject specific targets, we need to be aware of 2 things </a:t>
            </a:r>
          </a:p>
          <a:p>
            <a:pPr marL="228600" indent="-228600">
              <a:buAutoNum type="arabicPeriod"/>
            </a:pPr>
            <a:r>
              <a:rPr lang="en-GB" dirty="0"/>
              <a:t>The MEG</a:t>
            </a:r>
          </a:p>
          <a:p>
            <a:pPr marL="228600" indent="-228600">
              <a:buAutoNum type="arabicPeriod"/>
            </a:pPr>
            <a:r>
              <a:rPr lang="en-GB" dirty="0"/>
              <a:t>The scale on our thermometers. </a:t>
            </a:r>
          </a:p>
        </p:txBody>
      </p:sp>
      <p:sp>
        <p:nvSpPr>
          <p:cNvPr id="4" name="Slide Number Placeholder 3"/>
          <p:cNvSpPr>
            <a:spLocks noGrp="1"/>
          </p:cNvSpPr>
          <p:nvPr>
            <p:ph type="sldNum" sz="quarter" idx="5"/>
          </p:nvPr>
        </p:nvSpPr>
        <p:spPr/>
        <p:txBody>
          <a:bodyPr/>
          <a:lstStyle/>
          <a:p>
            <a:fld id="{2991F006-3398-EA48-9FA5-A38E32691309}" type="slidenum">
              <a:rPr lang="en-US" smtClean="0"/>
              <a:t>24</a:t>
            </a:fld>
            <a:endParaRPr lang="en-US"/>
          </a:p>
        </p:txBody>
      </p:sp>
    </p:spTree>
    <p:extLst>
      <p:ext uri="{BB962C8B-B14F-4D97-AF65-F5344CB8AC3E}">
        <p14:creationId xmlns:p14="http://schemas.microsoft.com/office/powerpoint/2010/main" val="95811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interpret our thermometers? </a:t>
            </a:r>
          </a:p>
          <a:p>
            <a:endParaRPr lang="en-GB" dirty="0"/>
          </a:p>
          <a:p>
            <a:r>
              <a:rPr lang="en-GB" dirty="0"/>
              <a:t>We know that 1.00 is the Alps score that we achieve if all students hit their MEGs. </a:t>
            </a:r>
          </a:p>
          <a:p>
            <a:r>
              <a:rPr lang="en-GB" dirty="0"/>
              <a:t>0.2 is equivalent to 1 grade per student, so if all students gained a grade higher than the MEG, we would have an overall Alps score of 1.20. If they all dropped a grade then we would score 0.80. </a:t>
            </a:r>
          </a:p>
          <a:p>
            <a:endParaRPr lang="en-GB" dirty="0"/>
          </a:p>
          <a:p>
            <a:r>
              <a:rPr lang="en-GB" dirty="0"/>
              <a:t>In Media then, a score of 1.00 gets us a grade 6. The RED HOT score is 1.09, rounded to 1.10 means that half of our students need to perform a grade higher than the MEG (with 0.1 being half of 0.2). In our personalised target setting we must take this into account in Media Studies, or we will do a disservice to our students. Nationally students are performing higher than the MEG in Media and so in order to compete for University places, we must match this aspiration when setting targets.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25</a:t>
            </a:fld>
            <a:endParaRPr lang="en-US"/>
          </a:p>
        </p:txBody>
      </p:sp>
    </p:spTree>
    <p:extLst>
      <p:ext uri="{BB962C8B-B14F-4D97-AF65-F5344CB8AC3E}">
        <p14:creationId xmlns:p14="http://schemas.microsoft.com/office/powerpoint/2010/main" val="181462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summary then of what the 1.00 scores in various A level and BTEC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26</a:t>
            </a:fld>
            <a:endParaRPr lang="en-US"/>
          </a:p>
        </p:txBody>
      </p:sp>
    </p:spTree>
    <p:extLst>
      <p:ext uri="{BB962C8B-B14F-4D97-AF65-F5344CB8AC3E}">
        <p14:creationId xmlns:p14="http://schemas.microsoft.com/office/powerpoint/2010/main" val="188918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 scale on your thermometer, and knowing that 0.2 represents a grade per entry, you can then start to make some decisions on how to set personalised targets. This should always be discussed with the students so that they understand how students in other schools and colleges are performing, and therefore what they need to do to maximise their chances of achieving those top university places. </a:t>
            </a:r>
          </a:p>
          <a:p>
            <a:endParaRPr lang="en-GB" dirty="0"/>
          </a:p>
          <a:p>
            <a:r>
              <a:rPr lang="en-GB" dirty="0"/>
              <a:t>Finally, this target setting is all generic, and you must always take into account other factors when setting them. In the more creative subjects for example, it may be pertinent to take flair into account when setting the personalised target.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27</a:t>
            </a:fld>
            <a:endParaRPr lang="en-US"/>
          </a:p>
        </p:txBody>
      </p:sp>
    </p:spTree>
    <p:extLst>
      <p:ext uri="{BB962C8B-B14F-4D97-AF65-F5344CB8AC3E}">
        <p14:creationId xmlns:p14="http://schemas.microsoft.com/office/powerpoint/2010/main" val="1185445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All subject thermometers are in the Alps Guide p85</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28</a:t>
            </a:fld>
            <a:endParaRPr lang="en-US"/>
          </a:p>
        </p:txBody>
      </p:sp>
    </p:spTree>
    <p:extLst>
      <p:ext uri="{BB962C8B-B14F-4D97-AF65-F5344CB8AC3E}">
        <p14:creationId xmlns:p14="http://schemas.microsoft.com/office/powerpoint/2010/main" val="957164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4 SLIDES 28-32 DELETE AS APPROPRIATE</a:t>
            </a:r>
          </a:p>
          <a:p>
            <a:endParaRPr lang="en-GB" dirty="0"/>
          </a:p>
          <a:p>
            <a:r>
              <a:rPr lang="en-GB" dirty="0"/>
              <a:t>All subject thermometers are constructed independently using this methodology. They all look different as different subjects make different progress nationally. In other words, the top Alps score and the bottom Alps score is different according to subject. </a:t>
            </a:r>
          </a:p>
          <a:p>
            <a:endParaRPr lang="en-GB" dirty="0"/>
          </a:p>
          <a:p>
            <a:r>
              <a:rPr lang="en-GB" dirty="0"/>
              <a:t>Here are 3 examples – note some thermometers may vary. </a:t>
            </a:r>
          </a:p>
          <a:p>
            <a:endParaRPr lang="en-GB" dirty="0"/>
          </a:p>
          <a:p>
            <a:r>
              <a:rPr lang="en-GB" dirty="0"/>
              <a:t>In biology, the 75</a:t>
            </a:r>
            <a:r>
              <a:rPr lang="en-GB" baseline="30000" dirty="0"/>
              <a:t>th</a:t>
            </a:r>
            <a:r>
              <a:rPr lang="en-GB" dirty="0"/>
              <a:t> percentile line on the thermometer is 1.13. In Maths it is 0.91 and in English Language it is 1.01. All very different. If we were to look at where an Alps score of 1.00 would get us (all students achieving the MEG) then we would have a Grade 6, Grade 3 and a Grade 4 respectively. This means that when we are setting subject specific targets, we need to be aware of 2 things </a:t>
            </a:r>
          </a:p>
          <a:p>
            <a:pPr marL="228600" indent="-228600">
              <a:buAutoNum type="arabicPeriod"/>
            </a:pPr>
            <a:r>
              <a:rPr lang="en-GB" dirty="0"/>
              <a:t>The MEG</a:t>
            </a:r>
          </a:p>
          <a:p>
            <a:pPr marL="228600" indent="-228600">
              <a:buAutoNum type="arabicPeriod"/>
            </a:pPr>
            <a:r>
              <a:rPr lang="en-GB" dirty="0"/>
              <a:t>The scale on our thermometers. </a:t>
            </a:r>
          </a:p>
        </p:txBody>
      </p:sp>
      <p:sp>
        <p:nvSpPr>
          <p:cNvPr id="4" name="Slide Number Placeholder 3"/>
          <p:cNvSpPr>
            <a:spLocks noGrp="1"/>
          </p:cNvSpPr>
          <p:nvPr>
            <p:ph type="sldNum" sz="quarter" idx="5"/>
          </p:nvPr>
        </p:nvSpPr>
        <p:spPr/>
        <p:txBody>
          <a:bodyPr/>
          <a:lstStyle/>
          <a:p>
            <a:fld id="{2991F006-3398-EA48-9FA5-A38E32691309}" type="slidenum">
              <a:rPr lang="en-US" smtClean="0"/>
              <a:t>29</a:t>
            </a:fld>
            <a:endParaRPr lang="en-US"/>
          </a:p>
        </p:txBody>
      </p:sp>
    </p:spTree>
    <p:extLst>
      <p:ext uri="{BB962C8B-B14F-4D97-AF65-F5344CB8AC3E}">
        <p14:creationId xmlns:p14="http://schemas.microsoft.com/office/powerpoint/2010/main" val="61972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introductory slide setting out what Alps is. The Alps system is based on a value-added progress model, but this does not preclude discussions with staff and students about attainment outcomes. Alps can be used at a subject and student level to facilitate conversations around student aspirations to attend top global universities. </a:t>
            </a:r>
          </a:p>
          <a:p>
            <a:endParaRPr lang="en-GB" dirty="0"/>
          </a:p>
          <a:p>
            <a:r>
              <a:rPr lang="en-GB" dirty="0"/>
              <a:t>Important points to emphasise – check all staff will have access to Connect. Ensure timelines for giving access are in place with your data administrator.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a:t>
            </a:fld>
            <a:endParaRPr lang="en-US"/>
          </a:p>
        </p:txBody>
      </p:sp>
    </p:spTree>
    <p:extLst>
      <p:ext uri="{BB962C8B-B14F-4D97-AF65-F5344CB8AC3E}">
        <p14:creationId xmlns:p14="http://schemas.microsoft.com/office/powerpoint/2010/main" val="350414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interpret our thermometers? </a:t>
            </a:r>
          </a:p>
          <a:p>
            <a:endParaRPr lang="en-GB" dirty="0"/>
          </a:p>
          <a:p>
            <a:r>
              <a:rPr lang="en-GB" dirty="0"/>
              <a:t>We know that 1.00 is the Alps score that we achieve if all students hit their MEGs. </a:t>
            </a:r>
          </a:p>
          <a:p>
            <a:r>
              <a:rPr lang="en-GB" dirty="0"/>
              <a:t>0.2 is equivalent to 1 grade per student, so if all students gained a grade higher than the MEG, we would have an overall Alps score of 1.20. If they all dropped a grade then we would score 0.80. </a:t>
            </a:r>
          </a:p>
          <a:p>
            <a:endParaRPr lang="en-GB" dirty="0"/>
          </a:p>
          <a:p>
            <a:r>
              <a:rPr lang="en-GB" dirty="0"/>
              <a:t>In biology then, a score of 1.00 gets us a grade 6. The RED HOT score is 1.13, rounded to 1.15 means that three quarters of our students need to perform a grade higher than the MEG (with 0.15 being three quarters of 0.2). In our personalised target setting we must take this into account in biology, or we will do a disservice to our students. Nationally students are performing higher than the MEG in biology and so in order to match that progress, we must set our targets accordingly.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30</a:t>
            </a:fld>
            <a:endParaRPr lang="en-US"/>
          </a:p>
        </p:txBody>
      </p:sp>
    </p:spTree>
    <p:extLst>
      <p:ext uri="{BB962C8B-B14F-4D97-AF65-F5344CB8AC3E}">
        <p14:creationId xmlns:p14="http://schemas.microsoft.com/office/powerpoint/2010/main" val="1238284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summary then of what the 1.00 scores in various Key Stage 4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31</a:t>
            </a:fld>
            <a:endParaRPr lang="en-US"/>
          </a:p>
        </p:txBody>
      </p:sp>
    </p:spTree>
    <p:extLst>
      <p:ext uri="{BB962C8B-B14F-4D97-AF65-F5344CB8AC3E}">
        <p14:creationId xmlns:p14="http://schemas.microsoft.com/office/powerpoint/2010/main" val="3229756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 scale on your thermometer, and knowing that 0.2 represents a grade per entry, you can then start to make some decisions on how to set personalised targets. This should always be discussed with the students so that they understand how students in other schools and colleges are performing, and therefore what they need to do to maximise their chances of achieving those top university places. </a:t>
            </a:r>
          </a:p>
          <a:p>
            <a:endParaRPr lang="en-GB" dirty="0"/>
          </a:p>
          <a:p>
            <a:r>
              <a:rPr lang="en-GB" dirty="0"/>
              <a:t>Finally, this target setting is all generic, and you must always take into account other factors when setting them. In the more creative subjects for example, it may be pertinent to take flair into account when setting the personalised target.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32</a:t>
            </a:fld>
            <a:endParaRPr lang="en-US"/>
          </a:p>
        </p:txBody>
      </p:sp>
    </p:spTree>
    <p:extLst>
      <p:ext uri="{BB962C8B-B14F-4D97-AF65-F5344CB8AC3E}">
        <p14:creationId xmlns:p14="http://schemas.microsoft.com/office/powerpoint/2010/main" val="185409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All subject thermometers are in the Alps Guide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33</a:t>
            </a:fld>
            <a:endParaRPr lang="en-US"/>
          </a:p>
        </p:txBody>
      </p:sp>
    </p:spTree>
    <p:extLst>
      <p:ext uri="{BB962C8B-B14F-4D97-AF65-F5344CB8AC3E}">
        <p14:creationId xmlns:p14="http://schemas.microsoft.com/office/powerpoint/2010/main" val="292612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a:t>
            </a:r>
          </a:p>
          <a:p>
            <a:endParaRPr lang="en-GB" dirty="0"/>
          </a:p>
          <a:p>
            <a:r>
              <a:rPr lang="en-GB" dirty="0"/>
              <a:t>Involving the students in this target setting process is key. Target setting should be a two way dialogue between students and teacher. Targets should be reviewed alongside progress.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34</a:t>
            </a:fld>
            <a:endParaRPr lang="en-US"/>
          </a:p>
        </p:txBody>
      </p:sp>
    </p:spTree>
    <p:extLst>
      <p:ext uri="{BB962C8B-B14F-4D97-AF65-F5344CB8AC3E}">
        <p14:creationId xmlns:p14="http://schemas.microsoft.com/office/powerpoint/2010/main" val="972995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other places where you can get additional information on the methodology and on target setting including webinars and briefing papers. </a:t>
            </a:r>
          </a:p>
          <a:p>
            <a:endParaRPr lang="en-GB" dirty="0"/>
          </a:p>
          <a:p>
            <a:r>
              <a:rPr lang="en-GB" dirty="0"/>
              <a:t>The Alps Champions page, accessible from the Connect Homepage has access to a variety of resources to guide you through Connect. </a:t>
            </a:r>
          </a:p>
          <a:p>
            <a:endParaRPr lang="en-GB" dirty="0"/>
          </a:p>
          <a:p>
            <a:r>
              <a:rPr lang="en-GB" dirty="0"/>
              <a:t>The Knowledge Base, accessible from the homepage or from within Connect, has many support articles, videos and guides.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35</a:t>
            </a:fld>
            <a:endParaRPr lang="en-US"/>
          </a:p>
        </p:txBody>
      </p:sp>
    </p:spTree>
    <p:extLst>
      <p:ext uri="{BB962C8B-B14F-4D97-AF65-F5344CB8AC3E}">
        <p14:creationId xmlns:p14="http://schemas.microsoft.com/office/powerpoint/2010/main" val="2837450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samples of the checklists available on the Knowledge Base. There are 4 checklists written to tie in with your role in the school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Senior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Subject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Subject Teachers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Pastoral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broken down into 4 sections and provide a number of helpful questions to consider when you are analysing your data and setting priorities.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36</a:t>
            </a:fld>
            <a:endParaRPr lang="en-US"/>
          </a:p>
        </p:txBody>
      </p:sp>
    </p:spTree>
    <p:extLst>
      <p:ext uri="{BB962C8B-B14F-4D97-AF65-F5344CB8AC3E}">
        <p14:creationId xmlns:p14="http://schemas.microsoft.com/office/powerpoint/2010/main" val="399350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indicators that we are referring to give a picture of progress across the school. These centre on the 3 areas as set out on the slide. </a:t>
            </a:r>
          </a:p>
          <a:p>
            <a:endParaRPr lang="en-GB" dirty="0"/>
          </a:p>
          <a:p>
            <a:r>
              <a:rPr lang="en-GB" dirty="0"/>
              <a:t>At a whole school level, you will have various indicators which together provide a picture of how the schools is performing overall. </a:t>
            </a:r>
          </a:p>
          <a:p>
            <a:r>
              <a:rPr lang="en-GB" dirty="0"/>
              <a:t>At a subject level, each subject and teaching set (optional) is given an Alps grade and colour indicating how they are performing relative to other departments in the same subject in the national dataset. </a:t>
            </a:r>
          </a:p>
          <a:p>
            <a:r>
              <a:rPr lang="en-GB" dirty="0"/>
              <a:t>The student level analysis provides an overview of how each individual student is performing relative to their aspirational expected grade. Teachers can see how their students are performing in their other examination entries.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4</a:t>
            </a:fld>
            <a:endParaRPr lang="en-US"/>
          </a:p>
        </p:txBody>
      </p:sp>
    </p:spTree>
    <p:extLst>
      <p:ext uri="{BB962C8B-B14F-4D97-AF65-F5344CB8AC3E}">
        <p14:creationId xmlns:p14="http://schemas.microsoft.com/office/powerpoint/2010/main" val="42675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To start to understand Alps, first we have to recognise that throughout the Alps analysis, be it in Connect Interactive or a PDF Report, there are Alps grades. These are consistent across all indicators in the analysis and follow a colour and grading pattern. Each indicator in your analysis will therefore have an Alps grade and colour. </a:t>
            </a:r>
          </a:p>
          <a:p>
            <a:endParaRPr lang="en-GB" dirty="0"/>
          </a:p>
          <a:p>
            <a:endParaRPr lang="en-GB" dirty="0"/>
          </a:p>
          <a:p>
            <a:r>
              <a:rPr lang="en-GB" dirty="0"/>
              <a:t>The slides on grading apply both to Key Stage 4 and to Key Stage 5. </a:t>
            </a:r>
          </a:p>
          <a:p>
            <a:endParaRPr lang="en-GB" dirty="0"/>
          </a:p>
          <a:p>
            <a:r>
              <a:rPr lang="en-GB" dirty="0"/>
              <a:t>The Alps colours are RED BLACK and BLUE which give a simple, visual indication of where your progress is aligned against the 1-9 Alps scale. </a:t>
            </a:r>
          </a:p>
          <a:p>
            <a:endParaRPr lang="en-GB" dirty="0"/>
          </a:p>
          <a:p>
            <a:r>
              <a:rPr lang="en-GB" dirty="0"/>
              <a:t>Progress grades of 1-3 are the highest grades and are RED HOT, in other words, your progress for that indicator is equivalent to the provider or department in the top 25%. </a:t>
            </a:r>
          </a:p>
          <a:p>
            <a:r>
              <a:rPr lang="en-GB" dirty="0"/>
              <a:t>Conversely, grades 7-9 are BLUE and indicate progress in the lowest 25%. </a:t>
            </a:r>
          </a:p>
          <a:p>
            <a:r>
              <a:rPr lang="en-GB" dirty="0"/>
              <a:t>Black grades of 4-6 are broadly in line with the national average. </a:t>
            </a:r>
          </a:p>
          <a:p>
            <a:endParaRPr lang="en-GB" dirty="0"/>
          </a:p>
          <a:p>
            <a:r>
              <a:rPr lang="en-GB" dirty="0"/>
              <a:t>In terms of setting priorities, your blue indicators should be top of the list, whilst red indicators mark out areas of strong practice.</a:t>
            </a:r>
          </a:p>
          <a:p>
            <a:endParaRPr lang="en-GB" dirty="0"/>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5</a:t>
            </a:fld>
            <a:endParaRPr lang="en-US"/>
          </a:p>
        </p:txBody>
      </p:sp>
    </p:spTree>
    <p:extLst>
      <p:ext uri="{BB962C8B-B14F-4D97-AF65-F5344CB8AC3E}">
        <p14:creationId xmlns:p14="http://schemas.microsoft.com/office/powerpoint/2010/main" val="143132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RED BLACK and BLUE colours come from the Alps thermometer, with RED HOT at the top. The thermometer is where the simplicity of the Alps system lies. </a:t>
            </a:r>
          </a:p>
          <a:p>
            <a:endParaRPr lang="en-GB" dirty="0"/>
          </a:p>
          <a:p>
            <a:r>
              <a:rPr lang="en-GB" dirty="0"/>
              <a:t>All indicators in the analysis have a unique thermometer which plots the progress against the national dataset. The thermometer shown here shows how each grade corresponds to the progress made by other providers. For example, an Alps grade of 2 plots you in the top 10% for any indicator in your analysis. An Alps grade of 1 means that the progress you have achieved matches the top provider in the dataset.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6</a:t>
            </a:fld>
            <a:endParaRPr lang="en-US"/>
          </a:p>
        </p:txBody>
      </p:sp>
    </p:spTree>
    <p:extLst>
      <p:ext uri="{BB962C8B-B14F-4D97-AF65-F5344CB8AC3E}">
        <p14:creationId xmlns:p14="http://schemas.microsoft.com/office/powerpoint/2010/main" val="47060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Indicators across the analysis have a thermometer, but the scale in each one is unique. </a:t>
            </a:r>
          </a:p>
          <a:p>
            <a:endParaRPr lang="en-GB" dirty="0"/>
          </a:p>
          <a:p>
            <a:r>
              <a:rPr lang="en-GB" dirty="0"/>
              <a:t>Subject scales have been generated independently – when you look at your subject thermometer, the progress you have made is plotted against progress made nationally in that subject only. </a:t>
            </a:r>
          </a:p>
          <a:p>
            <a:endParaRPr lang="en-GB" dirty="0"/>
          </a:p>
          <a:p>
            <a:r>
              <a:rPr lang="en-GB" dirty="0"/>
              <a:t>If you are to set meaningful and aspirational targets with students, then we must as subject staff understand the unique nature of our thermometers and how this relates to progress nationally in our subject. Only then can we ensure that the dialogue we have with our students is fully informed and that we are giving them the best opportunity to attain grades which will open doors.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7</a:t>
            </a:fld>
            <a:endParaRPr lang="en-US"/>
          </a:p>
        </p:txBody>
      </p:sp>
    </p:spTree>
    <p:extLst>
      <p:ext uri="{BB962C8B-B14F-4D97-AF65-F5344CB8AC3E}">
        <p14:creationId xmlns:p14="http://schemas.microsoft.com/office/powerpoint/2010/main" val="104847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looking at the subject thermometers, we must understand the concept of the Minimum Expected Grade. All of the calculations and grading made in the Alps analysis is based on these scores. </a:t>
            </a:r>
          </a:p>
          <a:p>
            <a:endParaRPr lang="en-GB" dirty="0"/>
          </a:p>
          <a:p>
            <a:r>
              <a:rPr lang="en-GB" dirty="0"/>
              <a:t>Although the measurement of progress various across the different types of qualifications, the methodology is the same for all post-16 courses and at Key Stage 4. </a:t>
            </a:r>
          </a:p>
          <a:p>
            <a:endParaRPr lang="en-GB" dirty="0"/>
          </a:p>
          <a:p>
            <a:r>
              <a:rPr lang="en-GB" dirty="0"/>
              <a:t>The numbers and Minimum Expected Grades, or MEGs, are explained fully in the Alps Guides. In the Guide, Alps publish all of the benchmark tables, which give a full and transparent overview of where the numbers come from. </a:t>
            </a:r>
          </a:p>
          <a:p>
            <a:endParaRPr lang="en-GB" dirty="0"/>
          </a:p>
          <a:p>
            <a:r>
              <a:rPr lang="en-GB" dirty="0"/>
              <a:t>Logging in to Connect takes you to the Connect Homepage. If you wish to know more than we cover here on methodology, you will find the Guide in the Resources section. </a:t>
            </a:r>
          </a:p>
          <a:p>
            <a:endParaRPr lang="en-GB" dirty="0"/>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8</a:t>
            </a:fld>
            <a:endParaRPr lang="en-US"/>
          </a:p>
        </p:txBody>
      </p:sp>
    </p:spTree>
    <p:extLst>
      <p:ext uri="{BB962C8B-B14F-4D97-AF65-F5344CB8AC3E}">
        <p14:creationId xmlns:p14="http://schemas.microsoft.com/office/powerpoint/2010/main" val="428843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Alps analysis is based on progress. The starting point for all post-16 courses is the GCSE prior attainment score – that is the average GCSE score attained by a student across all GCSE/</a:t>
            </a:r>
            <a:r>
              <a:rPr lang="en-GB" dirty="0" err="1"/>
              <a:t>iGCSE</a:t>
            </a:r>
            <a:r>
              <a:rPr lang="en-GB" dirty="0"/>
              <a:t> entries. </a:t>
            </a:r>
          </a:p>
          <a:p>
            <a:endParaRPr lang="en-GB" dirty="0"/>
          </a:p>
          <a:p>
            <a:r>
              <a:rPr lang="en-GB" dirty="0"/>
              <a:t>The output for A/AS and BTEC courses are the UCAS point. </a:t>
            </a:r>
          </a:p>
          <a:p>
            <a:r>
              <a:rPr lang="en-GB" dirty="0"/>
              <a:t>Alps analysis measure the value that we add between start point and end point and compares this to the value-added from all providers nationally.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9</a:t>
            </a:fld>
            <a:endParaRPr lang="en-US"/>
          </a:p>
        </p:txBody>
      </p:sp>
    </p:spTree>
    <p:extLst>
      <p:ext uri="{BB962C8B-B14F-4D97-AF65-F5344CB8AC3E}">
        <p14:creationId xmlns:p14="http://schemas.microsoft.com/office/powerpoint/2010/main" val="195907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64FBBF-61ED-42D2-AF17-D971CB379CBF}"/>
              </a:ext>
            </a:extLst>
          </p:cNvPr>
          <p:cNvSpPr/>
          <p:nvPr userDrawn="1"/>
        </p:nvSpPr>
        <p:spPr>
          <a:xfrm>
            <a:off x="0" y="-1"/>
            <a:ext cx="10160000" cy="4284767"/>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10" name="Title 15">
            <a:extLst>
              <a:ext uri="{FF2B5EF4-FFF2-40B4-BE49-F238E27FC236}">
                <a16:creationId xmlns:a16="http://schemas.microsoft.com/office/drawing/2014/main" id="{D3B3F848-A134-450C-8FCA-8ACD675FFC35}"/>
              </a:ext>
            </a:extLst>
          </p:cNvPr>
          <p:cNvSpPr txBox="1">
            <a:spLocks/>
          </p:cNvSpPr>
          <p:nvPr userDrawn="1"/>
        </p:nvSpPr>
        <p:spPr>
          <a:xfrm>
            <a:off x="0" y="1243426"/>
            <a:ext cx="10160000" cy="2303956"/>
          </a:xfrm>
          <a:prstGeom prst="rect">
            <a:avLst/>
          </a:prstGeom>
        </p:spPr>
        <p:txBody>
          <a:bodyPr vert="horz" wrap="square" lIns="0" tIns="0" rIns="0" bIns="0"/>
          <a:lstStyle>
            <a:lvl1pPr algn="ctr" defTabSz="457200" rtl="0" eaLnBrk="1" latinLnBrk="0" hangingPunct="1">
              <a:lnSpc>
                <a:spcPct val="88000"/>
              </a:lnSpc>
              <a:spcBef>
                <a:spcPct val="0"/>
              </a:spcBef>
              <a:buNone/>
              <a:defRPr sz="5150" kern="1200" spc="-200">
                <a:solidFill>
                  <a:srgbClr val="58595B"/>
                </a:solidFill>
                <a:latin typeface="Futura Round Bold"/>
                <a:ea typeface="+mj-ea"/>
                <a:cs typeface="Futura Round Bold"/>
              </a:defRPr>
            </a:lvl1pPr>
          </a:lstStyle>
          <a:p>
            <a:pPr>
              <a:spcBef>
                <a:spcPct val="50000"/>
              </a:spcBef>
            </a:pPr>
            <a:endParaRPr lang="en-US" sz="5721" dirty="0">
              <a:solidFill>
                <a:srgbClr val="FFFFFF"/>
              </a:solidFill>
            </a:endParaRPr>
          </a:p>
        </p:txBody>
      </p:sp>
      <p:pic>
        <p:nvPicPr>
          <p:cNvPr id="13" name="Picture 12">
            <a:extLst>
              <a:ext uri="{FF2B5EF4-FFF2-40B4-BE49-F238E27FC236}">
                <a16:creationId xmlns:a16="http://schemas.microsoft.com/office/drawing/2014/main" id="{0E20F9DF-E3C0-40ED-A7EF-E88EF4312F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113" y="3643262"/>
            <a:ext cx="1017711" cy="398600"/>
          </a:xfrm>
          <a:prstGeom prst="rect">
            <a:avLst/>
          </a:prstGeom>
        </p:spPr>
      </p:pic>
      <p:sp>
        <p:nvSpPr>
          <p:cNvPr id="14" name="Content Placeholder 2">
            <a:extLst>
              <a:ext uri="{FF2B5EF4-FFF2-40B4-BE49-F238E27FC236}">
                <a16:creationId xmlns:a16="http://schemas.microsoft.com/office/drawing/2014/main" id="{FCC0D5A6-7CA2-49B7-9543-0794D508B4B6}"/>
              </a:ext>
            </a:extLst>
          </p:cNvPr>
          <p:cNvSpPr>
            <a:spLocks noGrp="1"/>
          </p:cNvSpPr>
          <p:nvPr>
            <p:ph sz="quarter" idx="15" hasCustomPrompt="1"/>
          </p:nvPr>
        </p:nvSpPr>
        <p:spPr>
          <a:xfrm>
            <a:off x="0" y="1076643"/>
            <a:ext cx="10160000" cy="814979"/>
          </a:xfrm>
          <a:prstGeom prst="rect">
            <a:avLst/>
          </a:prstGeom>
        </p:spPr>
        <p:txBody>
          <a:bodyPr/>
          <a:lstStyle>
            <a:lvl1pPr marL="0" indent="0" algn="ctr">
              <a:buNone/>
              <a:defRPr sz="6000" b="1">
                <a:solidFill>
                  <a:schemeClr val="bg1"/>
                </a:solidFill>
                <a:latin typeface="Futura Round Bold" pitchFamily="2" charset="0"/>
              </a:defRPr>
            </a:lvl1pPr>
          </a:lstStyle>
          <a:p>
            <a:r>
              <a:rPr lang="en-US" dirty="0"/>
              <a:t>&lt;Title Text&gt;</a:t>
            </a:r>
            <a:endParaRPr lang="en-US" dirty="0">
              <a:solidFill>
                <a:srgbClr val="50BAAC"/>
              </a:solidFill>
            </a:endParaRPr>
          </a:p>
        </p:txBody>
      </p:sp>
      <p:sp>
        <p:nvSpPr>
          <p:cNvPr id="15" name="Content Placeholder 2">
            <a:extLst>
              <a:ext uri="{FF2B5EF4-FFF2-40B4-BE49-F238E27FC236}">
                <a16:creationId xmlns:a16="http://schemas.microsoft.com/office/drawing/2014/main" id="{0230D64D-8DF4-48AC-B048-0F8EB298A12E}"/>
              </a:ext>
            </a:extLst>
          </p:cNvPr>
          <p:cNvSpPr>
            <a:spLocks noGrp="1"/>
          </p:cNvSpPr>
          <p:nvPr>
            <p:ph sz="quarter" idx="16" hasCustomPrompt="1"/>
          </p:nvPr>
        </p:nvSpPr>
        <p:spPr>
          <a:xfrm>
            <a:off x="0" y="1899632"/>
            <a:ext cx="10160000" cy="906393"/>
          </a:xfrm>
          <a:prstGeom prst="rect">
            <a:avLst/>
          </a:prstGeom>
        </p:spPr>
        <p:txBody>
          <a:bodyPr/>
          <a:lstStyle>
            <a:lvl1pPr marL="0" indent="0" algn="ctr">
              <a:buNone/>
              <a:defRPr sz="6000" b="1">
                <a:solidFill>
                  <a:schemeClr val="bg1"/>
                </a:solidFill>
                <a:latin typeface="Futura Round Bold" pitchFamily="2" charset="0"/>
              </a:defRPr>
            </a:lvl1pPr>
          </a:lstStyle>
          <a:p>
            <a:r>
              <a:rPr lang="en-US" dirty="0"/>
              <a:t>&lt;Title Sub-Text&gt;</a:t>
            </a:r>
            <a:endParaRPr lang="en-US" dirty="0">
              <a:solidFill>
                <a:srgbClr val="50BAAC"/>
              </a:solidFill>
            </a:endParaRPr>
          </a:p>
        </p:txBody>
      </p:sp>
      <p:sp>
        <p:nvSpPr>
          <p:cNvPr id="16" name="Content Placeholder 2">
            <a:extLst>
              <a:ext uri="{FF2B5EF4-FFF2-40B4-BE49-F238E27FC236}">
                <a16:creationId xmlns:a16="http://schemas.microsoft.com/office/drawing/2014/main" id="{BCA4C00C-3B02-41CB-80D0-BB606FB7B00D}"/>
              </a:ext>
            </a:extLst>
          </p:cNvPr>
          <p:cNvSpPr>
            <a:spLocks noGrp="1"/>
          </p:cNvSpPr>
          <p:nvPr>
            <p:ph sz="quarter" idx="17" hasCustomPrompt="1"/>
          </p:nvPr>
        </p:nvSpPr>
        <p:spPr>
          <a:xfrm>
            <a:off x="0" y="2813005"/>
            <a:ext cx="10160000" cy="397869"/>
          </a:xfrm>
          <a:prstGeom prst="rect">
            <a:avLst/>
          </a:prstGeom>
        </p:spPr>
        <p:txBody>
          <a:bodyPr/>
          <a:lstStyle>
            <a:lvl1pPr marL="0" indent="0" algn="ctr">
              <a:buNone/>
              <a:defRPr sz="2000">
                <a:solidFill>
                  <a:schemeClr val="bg1"/>
                </a:solidFill>
                <a:latin typeface="Futura Round Bold" pitchFamily="2" charset="0"/>
              </a:defRPr>
            </a:lvl1pPr>
          </a:lstStyle>
          <a:p>
            <a:r>
              <a:rPr lang="en-US" dirty="0"/>
              <a:t>&lt;Trainer Name&gt;</a:t>
            </a:r>
            <a:endParaRPr lang="en-US" dirty="0">
              <a:solidFill>
                <a:srgbClr val="50BAAC"/>
              </a:solidFill>
            </a:endParaRPr>
          </a:p>
        </p:txBody>
      </p:sp>
      <p:sp>
        <p:nvSpPr>
          <p:cNvPr id="17" name="Content Placeholder 2">
            <a:extLst>
              <a:ext uri="{FF2B5EF4-FFF2-40B4-BE49-F238E27FC236}">
                <a16:creationId xmlns:a16="http://schemas.microsoft.com/office/drawing/2014/main" id="{797496FA-5270-4EFE-93D7-E5255D523921}"/>
              </a:ext>
            </a:extLst>
          </p:cNvPr>
          <p:cNvSpPr>
            <a:spLocks noGrp="1"/>
          </p:cNvSpPr>
          <p:nvPr>
            <p:ph sz="quarter" idx="18" hasCustomPrompt="1"/>
          </p:nvPr>
        </p:nvSpPr>
        <p:spPr>
          <a:xfrm>
            <a:off x="0" y="3217850"/>
            <a:ext cx="10160000" cy="397869"/>
          </a:xfrm>
          <a:prstGeom prst="rect">
            <a:avLst/>
          </a:prstGeom>
        </p:spPr>
        <p:txBody>
          <a:bodyPr/>
          <a:lstStyle>
            <a:lvl1pPr marL="0" indent="0" algn="ctr">
              <a:buNone/>
              <a:defRPr sz="2000">
                <a:solidFill>
                  <a:schemeClr val="bg1"/>
                </a:solidFill>
                <a:latin typeface="Futura Round Bold" pitchFamily="2" charset="0"/>
              </a:defRPr>
            </a:lvl1pPr>
          </a:lstStyle>
          <a:p>
            <a:r>
              <a:rPr lang="en-US" dirty="0"/>
              <a:t>&lt;Presentation Date&gt;</a:t>
            </a:r>
            <a:endParaRPr lang="en-US" dirty="0">
              <a:solidFill>
                <a:srgbClr val="50BAAC"/>
              </a:solidFill>
            </a:endParaRPr>
          </a:p>
        </p:txBody>
      </p:sp>
      <p:pic>
        <p:nvPicPr>
          <p:cNvPr id="19" name="Picture 18">
            <a:extLst>
              <a:ext uri="{FF2B5EF4-FFF2-40B4-BE49-F238E27FC236}">
                <a16:creationId xmlns:a16="http://schemas.microsoft.com/office/drawing/2014/main" id="{CDE7A6D9-9769-4B3C-A3F4-D4E2AFD8F8E7}"/>
              </a:ext>
            </a:extLst>
          </p:cNvPr>
          <p:cNvPicPr>
            <a:picLocks noChangeAspect="1"/>
          </p:cNvPicPr>
          <p:nvPr userDrawn="1"/>
        </p:nvPicPr>
        <p:blipFill>
          <a:blip r:embed="rId3"/>
          <a:stretch>
            <a:fillRect/>
          </a:stretch>
        </p:blipFill>
        <p:spPr>
          <a:xfrm>
            <a:off x="6650184" y="2444528"/>
            <a:ext cx="3522133" cy="1854200"/>
          </a:xfrm>
          <a:prstGeom prst="rect">
            <a:avLst/>
          </a:prstGeom>
        </p:spPr>
      </p:pic>
      <p:pic>
        <p:nvPicPr>
          <p:cNvPr id="18" name="Picture 17">
            <a:extLst>
              <a:ext uri="{FF2B5EF4-FFF2-40B4-BE49-F238E27FC236}">
                <a16:creationId xmlns:a16="http://schemas.microsoft.com/office/drawing/2014/main" id="{BE70CD73-D42B-C249-9B07-EE4EE634D39D}"/>
              </a:ext>
            </a:extLst>
          </p:cNvPr>
          <p:cNvPicPr>
            <a:picLocks noChangeAspect="1"/>
          </p:cNvPicPr>
          <p:nvPr userDrawn="1"/>
        </p:nvPicPr>
        <p:blipFill>
          <a:blip r:embed="rId4"/>
          <a:stretch>
            <a:fillRect/>
          </a:stretch>
        </p:blipFill>
        <p:spPr>
          <a:xfrm>
            <a:off x="4765011" y="4898958"/>
            <a:ext cx="4885920" cy="429426"/>
          </a:xfrm>
          <a:prstGeom prst="rect">
            <a:avLst/>
          </a:prstGeom>
        </p:spPr>
      </p:pic>
    </p:spTree>
    <p:extLst>
      <p:ext uri="{BB962C8B-B14F-4D97-AF65-F5344CB8AC3E}">
        <p14:creationId xmlns:p14="http://schemas.microsoft.com/office/powerpoint/2010/main" val="418746121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65687"/>
            <a:ext cx="8657301" cy="3032934"/>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6" name="Title 1">
            <a:extLst>
              <a:ext uri="{FF2B5EF4-FFF2-40B4-BE49-F238E27FC236}">
                <a16:creationId xmlns:a16="http://schemas.microsoft.com/office/drawing/2014/main" id="{86DE5EC7-7D85-4B79-A254-47C8BEACD66D}"/>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94539744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Text Slide (2 Colum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8" name="Content Placeholder 3">
            <a:extLst>
              <a:ext uri="{FF2B5EF4-FFF2-40B4-BE49-F238E27FC236}">
                <a16:creationId xmlns:a16="http://schemas.microsoft.com/office/drawing/2014/main" id="{14C2933F-9857-4668-8509-9BE257740C8D}"/>
              </a:ext>
            </a:extLst>
          </p:cNvPr>
          <p:cNvSpPr>
            <a:spLocks noGrp="1"/>
          </p:cNvSpPr>
          <p:nvPr>
            <p:ph sz="quarter" idx="16" hasCustomPrompt="1"/>
          </p:nvPr>
        </p:nvSpPr>
        <p:spPr>
          <a:xfrm>
            <a:off x="5233761"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11" name="Title 1">
            <a:extLst>
              <a:ext uri="{FF2B5EF4-FFF2-40B4-BE49-F238E27FC236}">
                <a16:creationId xmlns:a16="http://schemas.microsoft.com/office/drawing/2014/main" id="{EA827345-1F7E-4BEF-B1A3-54F9E1C31FC1}"/>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40019456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84A483-2C8C-44F8-8AD6-6BA60857CEBD}"/>
              </a:ext>
            </a:extLst>
          </p:cNvPr>
          <p:cNvSpPr>
            <a:spLocks noGrp="1"/>
          </p:cNvSpPr>
          <p:nvPr>
            <p:ph sz="quarter" idx="15"/>
          </p:nvPr>
        </p:nvSpPr>
        <p:spPr>
          <a:xfrm>
            <a:off x="739040" y="257371"/>
            <a:ext cx="8657301" cy="3887909"/>
          </a:xfrm>
          <a:prstGeom prst="rect">
            <a:avLst/>
          </a:prstGeom>
        </p:spPr>
        <p:txBody>
          <a:bodyPr/>
          <a:lstStyle>
            <a:lvl1pPr marL="0" indent="0">
              <a:buNone/>
              <a:defRPr sz="1944">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58595B"/>
              </a:solidFill>
            </a:endParaRPr>
          </a:p>
        </p:txBody>
      </p:sp>
    </p:spTree>
    <p:extLst>
      <p:ext uri="{BB962C8B-B14F-4D97-AF65-F5344CB8AC3E}">
        <p14:creationId xmlns:p14="http://schemas.microsoft.com/office/powerpoint/2010/main" val="30239612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 Emphasis Slide">
    <p:spTree>
      <p:nvGrpSpPr>
        <p:cNvPr id="1" name=""/>
        <p:cNvGrpSpPr/>
        <p:nvPr/>
      </p:nvGrpSpPr>
      <p:grpSpPr>
        <a:xfrm>
          <a:off x="0" y="0"/>
          <a:ext cx="0" cy="0"/>
          <a:chOff x="0" y="0"/>
          <a:chExt cx="0" cy="0"/>
        </a:xfrm>
      </p:grpSpPr>
      <p:sp>
        <p:nvSpPr>
          <p:cNvPr id="8" name="Content Placeholder 7"/>
          <p:cNvSpPr>
            <a:spLocks noGrp="1"/>
          </p:cNvSpPr>
          <p:nvPr>
            <p:ph sz="quarter" idx="14" hasCustomPrompt="1"/>
          </p:nvPr>
        </p:nvSpPr>
        <p:spPr>
          <a:xfrm>
            <a:off x="739039" y="540004"/>
            <a:ext cx="8764587" cy="1058299"/>
          </a:xfrm>
          <a:prstGeom prst="rect">
            <a:avLst/>
          </a:prstGeom>
        </p:spPr>
        <p:txBody>
          <a:bodyPr vert="horz" lIns="0" tIns="0" rIns="0" bIns="0"/>
          <a:lstStyle>
            <a:lvl1pPr marL="0" indent="0">
              <a:lnSpc>
                <a:spcPct val="90000"/>
              </a:lnSpc>
              <a:spcBef>
                <a:spcPts val="0"/>
              </a:spcBef>
              <a:buNone/>
              <a:defRPr sz="32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&lt;Text&gt;</a:t>
            </a:r>
          </a:p>
        </p:txBody>
      </p:sp>
      <p:sp>
        <p:nvSpPr>
          <p:cNvPr id="4" name="Content Placeholder 3"/>
          <p:cNvSpPr>
            <a:spLocks noGrp="1"/>
          </p:cNvSpPr>
          <p:nvPr>
            <p:ph sz="quarter" idx="15" hasCustomPrompt="1"/>
          </p:nvPr>
        </p:nvSpPr>
        <p:spPr>
          <a:xfrm>
            <a:off x="0" y="2082541"/>
            <a:ext cx="10160000" cy="1536700"/>
          </a:xfrm>
          <a:prstGeom prst="rect">
            <a:avLst/>
          </a:prstGeom>
        </p:spPr>
        <p:txBody>
          <a:bodyPr vert="horz"/>
          <a:lstStyle>
            <a:lvl1pPr marL="0" indent="0" algn="ctr">
              <a:spcBef>
                <a:spcPts val="0"/>
              </a:spcBef>
              <a:buNone/>
              <a:defRPr sz="9777" spc="-333">
                <a:solidFill>
                  <a:schemeClr val="tx1">
                    <a:lumMod val="65000"/>
                    <a:lumOff val="35000"/>
                  </a:schemeClr>
                </a:solidFill>
                <a:latin typeface="Futura Round Bold"/>
                <a:cs typeface="Futura Round Bold"/>
              </a:defRPr>
            </a:lvl1pPr>
            <a:lvl2pPr marL="507967" indent="0" algn="ctr">
              <a:buNone/>
              <a:defRPr>
                <a:latin typeface="Futura Round Bold"/>
                <a:cs typeface="Futura Round Bold"/>
              </a:defRPr>
            </a:lvl2pPr>
            <a:lvl3pPr marL="1015935" indent="0" algn="ctr">
              <a:buNone/>
              <a:defRPr>
                <a:latin typeface="Futura Round Bold"/>
                <a:cs typeface="Futura Round Bold"/>
              </a:defRPr>
            </a:lvl3pPr>
            <a:lvl4pPr marL="1523901" indent="0" algn="ctr">
              <a:buNone/>
              <a:defRPr>
                <a:latin typeface="Futura Round Bold"/>
                <a:cs typeface="Futura Round Bold"/>
              </a:defRPr>
            </a:lvl4pPr>
            <a:lvl5pPr marL="2031868" indent="0" algn="ctr">
              <a:buNone/>
              <a:defRPr>
                <a:latin typeface="Futura Round Bold"/>
                <a:cs typeface="Futura Round Bold"/>
              </a:defRPr>
            </a:lvl5pPr>
          </a:lstStyle>
          <a:p>
            <a:pPr lvl="0"/>
            <a:r>
              <a:rPr lang="en-GB" dirty="0"/>
              <a:t>&lt;Text&gt;</a:t>
            </a:r>
          </a:p>
        </p:txBody>
      </p:sp>
    </p:spTree>
    <p:extLst>
      <p:ext uri="{BB962C8B-B14F-4D97-AF65-F5344CB8AC3E}">
        <p14:creationId xmlns:p14="http://schemas.microsoft.com/office/powerpoint/2010/main" val="89307796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ermometers">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7D75088-7A57-42F9-AFA0-025CBDA58E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5577" y="873767"/>
            <a:ext cx="1045240" cy="3564471"/>
          </a:xfrm>
          <a:prstGeom prst="rect">
            <a:avLst/>
          </a:prstGeom>
        </p:spPr>
      </p:pic>
      <p:pic>
        <p:nvPicPr>
          <p:cNvPr id="37" name="Picture 36">
            <a:extLst>
              <a:ext uri="{FF2B5EF4-FFF2-40B4-BE49-F238E27FC236}">
                <a16:creationId xmlns:a16="http://schemas.microsoft.com/office/drawing/2014/main" id="{6893D838-7619-4A53-B0D9-A0DB0461EE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7263" y="869251"/>
            <a:ext cx="1045240" cy="3564471"/>
          </a:xfrm>
          <a:prstGeom prst="rect">
            <a:avLst/>
          </a:prstGeom>
        </p:spPr>
      </p:pic>
      <p:grpSp>
        <p:nvGrpSpPr>
          <p:cNvPr id="24" name="Group 23">
            <a:extLst>
              <a:ext uri="{FF2B5EF4-FFF2-40B4-BE49-F238E27FC236}">
                <a16:creationId xmlns:a16="http://schemas.microsoft.com/office/drawing/2014/main" id="{7EC3C3F0-3618-4A3F-93AE-7502AF17BA23}"/>
              </a:ext>
            </a:extLst>
          </p:cNvPr>
          <p:cNvGrpSpPr/>
          <p:nvPr/>
        </p:nvGrpSpPr>
        <p:grpSpPr>
          <a:xfrm>
            <a:off x="882549" y="573163"/>
            <a:ext cx="8435225" cy="3860558"/>
            <a:chOff x="523875" y="431166"/>
            <a:chExt cx="7962900" cy="4882742"/>
          </a:xfrm>
          <a:effectLst/>
        </p:grpSpPr>
        <p:grpSp>
          <p:nvGrpSpPr>
            <p:cNvPr id="29" name="Group 28">
              <a:extLst>
                <a:ext uri="{FF2B5EF4-FFF2-40B4-BE49-F238E27FC236}">
                  <a16:creationId xmlns:a16="http://schemas.microsoft.com/office/drawing/2014/main" id="{5CA5359A-00C4-4E2D-B12A-DAF162958B67}"/>
                </a:ext>
              </a:extLst>
            </p:cNvPr>
            <p:cNvGrpSpPr/>
            <p:nvPr/>
          </p:nvGrpSpPr>
          <p:grpSpPr>
            <a:xfrm>
              <a:off x="523875" y="431166"/>
              <a:ext cx="7962900" cy="4882742"/>
              <a:chOff x="333375" y="392541"/>
              <a:chExt cx="8134350" cy="4867168"/>
            </a:xfrm>
          </p:grpSpPr>
          <p:pic>
            <p:nvPicPr>
              <p:cNvPr id="34" name="Picture 33">
                <a:extLst>
                  <a:ext uri="{FF2B5EF4-FFF2-40B4-BE49-F238E27FC236}">
                    <a16:creationId xmlns:a16="http://schemas.microsoft.com/office/drawing/2014/main" id="{129B76EF-625A-4C83-AB6C-E5D65A921A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211" y="392541"/>
                <a:ext cx="1091686" cy="4867168"/>
              </a:xfrm>
              <a:prstGeom prst="rect">
                <a:avLst/>
              </a:prstGeom>
            </p:spPr>
          </p:pic>
          <p:cxnSp>
            <p:nvCxnSpPr>
              <p:cNvPr id="35" name="Straight Connector 34">
                <a:extLst>
                  <a:ext uri="{FF2B5EF4-FFF2-40B4-BE49-F238E27FC236}">
                    <a16:creationId xmlns:a16="http://schemas.microsoft.com/office/drawing/2014/main" id="{57721074-6147-4044-B386-2B2E34FB3327}"/>
                  </a:ext>
                </a:extLst>
              </p:cNvPr>
              <p:cNvCxnSpPr/>
              <p:nvPr/>
            </p:nvCxnSpPr>
            <p:spPr>
              <a:xfrm>
                <a:off x="333375" y="2291175"/>
                <a:ext cx="813435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5377529B-BF11-4E67-AC3B-8C69991372A0}"/>
                </a:ext>
              </a:extLst>
            </p:cNvPr>
            <p:cNvSpPr/>
            <p:nvPr/>
          </p:nvSpPr>
          <p:spPr>
            <a:xfrm>
              <a:off x="6840601" y="4429124"/>
              <a:ext cx="3429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a:solidFill>
                  <a:schemeClr val="bg1"/>
                </a:solidFill>
              </a:endParaRPr>
            </a:p>
          </p:txBody>
        </p:sp>
      </p:grpSp>
      <p:sp>
        <p:nvSpPr>
          <p:cNvPr id="39" name="Content Placeholder 3">
            <a:extLst>
              <a:ext uri="{FF2B5EF4-FFF2-40B4-BE49-F238E27FC236}">
                <a16:creationId xmlns:a16="http://schemas.microsoft.com/office/drawing/2014/main" id="{3D29A10E-649F-4724-A80B-0E92D092E5A5}"/>
              </a:ext>
            </a:extLst>
          </p:cNvPr>
          <p:cNvSpPr>
            <a:spLocks noGrp="1"/>
          </p:cNvSpPr>
          <p:nvPr>
            <p:ph sz="quarter" idx="17" hasCustomPrompt="1"/>
          </p:nvPr>
        </p:nvSpPr>
        <p:spPr>
          <a:xfrm>
            <a:off x="7555344" y="430817"/>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0" name="Content Placeholder 3">
            <a:extLst>
              <a:ext uri="{FF2B5EF4-FFF2-40B4-BE49-F238E27FC236}">
                <a16:creationId xmlns:a16="http://schemas.microsoft.com/office/drawing/2014/main" id="{384C633F-3602-4C2B-8FA3-E2B6CDB84485}"/>
              </a:ext>
            </a:extLst>
          </p:cNvPr>
          <p:cNvSpPr>
            <a:spLocks noGrp="1"/>
          </p:cNvSpPr>
          <p:nvPr>
            <p:ph sz="quarter" idx="16" hasCustomPrompt="1"/>
          </p:nvPr>
        </p:nvSpPr>
        <p:spPr>
          <a:xfrm>
            <a:off x="4316715" y="422192"/>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1" name="Content Placeholder 3">
            <a:extLst>
              <a:ext uri="{FF2B5EF4-FFF2-40B4-BE49-F238E27FC236}">
                <a16:creationId xmlns:a16="http://schemas.microsoft.com/office/drawing/2014/main" id="{7C79D4A6-1AE1-4EB3-83AB-55A93C3D6F59}"/>
              </a:ext>
            </a:extLst>
          </p:cNvPr>
          <p:cNvSpPr>
            <a:spLocks noGrp="1"/>
          </p:cNvSpPr>
          <p:nvPr>
            <p:ph sz="quarter" idx="15" hasCustomPrompt="1"/>
          </p:nvPr>
        </p:nvSpPr>
        <p:spPr>
          <a:xfrm>
            <a:off x="1163566" y="430817"/>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2" name="Content Placeholder 2">
            <a:extLst>
              <a:ext uri="{FF2B5EF4-FFF2-40B4-BE49-F238E27FC236}">
                <a16:creationId xmlns:a16="http://schemas.microsoft.com/office/drawing/2014/main" id="{341DD7BF-66BA-49D4-843D-8641C8CC07B1}"/>
              </a:ext>
            </a:extLst>
          </p:cNvPr>
          <p:cNvSpPr>
            <a:spLocks noGrp="1"/>
          </p:cNvSpPr>
          <p:nvPr>
            <p:ph sz="quarter" idx="25" hasCustomPrompt="1"/>
          </p:nvPr>
        </p:nvSpPr>
        <p:spPr>
          <a:xfrm>
            <a:off x="1004580" y="1652627"/>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
        <p:nvSpPr>
          <p:cNvPr id="43" name="Content Placeholder 2">
            <a:extLst>
              <a:ext uri="{FF2B5EF4-FFF2-40B4-BE49-F238E27FC236}">
                <a16:creationId xmlns:a16="http://schemas.microsoft.com/office/drawing/2014/main" id="{F6F65E4A-290A-43FC-BDCD-7AA05B4F99AE}"/>
              </a:ext>
            </a:extLst>
          </p:cNvPr>
          <p:cNvSpPr>
            <a:spLocks noGrp="1"/>
          </p:cNvSpPr>
          <p:nvPr>
            <p:ph sz="quarter" idx="26" hasCustomPrompt="1"/>
          </p:nvPr>
        </p:nvSpPr>
        <p:spPr>
          <a:xfrm>
            <a:off x="4114876" y="1652627"/>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
        <p:nvSpPr>
          <p:cNvPr id="44" name="Content Placeholder 2">
            <a:extLst>
              <a:ext uri="{FF2B5EF4-FFF2-40B4-BE49-F238E27FC236}">
                <a16:creationId xmlns:a16="http://schemas.microsoft.com/office/drawing/2014/main" id="{28ED8116-31B5-45F1-8EB9-71292FDC6754}"/>
              </a:ext>
            </a:extLst>
          </p:cNvPr>
          <p:cNvSpPr>
            <a:spLocks noGrp="1"/>
          </p:cNvSpPr>
          <p:nvPr>
            <p:ph sz="quarter" idx="27" hasCustomPrompt="1"/>
          </p:nvPr>
        </p:nvSpPr>
        <p:spPr>
          <a:xfrm>
            <a:off x="7399811" y="1651409"/>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Tree>
    <p:extLst>
      <p:ext uri="{BB962C8B-B14F-4D97-AF65-F5344CB8AC3E}">
        <p14:creationId xmlns:p14="http://schemas.microsoft.com/office/powerpoint/2010/main" val="356115413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Large Image &amp; Tit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84A483-2C8C-44F8-8AD6-6BA60857CEBD}"/>
              </a:ext>
            </a:extLst>
          </p:cNvPr>
          <p:cNvSpPr>
            <a:spLocks noGrp="1"/>
          </p:cNvSpPr>
          <p:nvPr>
            <p:ph sz="quarter" idx="15"/>
          </p:nvPr>
        </p:nvSpPr>
        <p:spPr>
          <a:xfrm>
            <a:off x="388811" y="711976"/>
            <a:ext cx="9416309" cy="3440924"/>
          </a:xfrm>
          <a:prstGeom prst="rect">
            <a:avLst/>
          </a:prstGeom>
        </p:spPr>
        <p:txBody>
          <a:bodyPr/>
          <a:lstStyle>
            <a:lvl1pPr marL="0" indent="0">
              <a:buNone/>
              <a:defRPr sz="1944">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58595B"/>
              </a:solidFill>
            </a:endParaRPr>
          </a:p>
        </p:txBody>
      </p:sp>
      <p:sp>
        <p:nvSpPr>
          <p:cNvPr id="6" name="Title 1">
            <a:extLst>
              <a:ext uri="{FF2B5EF4-FFF2-40B4-BE49-F238E27FC236}">
                <a16:creationId xmlns:a16="http://schemas.microsoft.com/office/drawing/2014/main" id="{E721F6A9-9306-4138-B36C-CEB5C0722689}"/>
              </a:ext>
            </a:extLst>
          </p:cNvPr>
          <p:cNvSpPr>
            <a:spLocks noGrp="1"/>
          </p:cNvSpPr>
          <p:nvPr>
            <p:ph type="title" hasCustomPrompt="1"/>
          </p:nvPr>
        </p:nvSpPr>
        <p:spPr>
          <a:xfrm>
            <a:off x="388811" y="139603"/>
            <a:ext cx="9416309" cy="572374"/>
          </a:xfrm>
          <a:prstGeom prst="rect">
            <a:avLst/>
          </a:prstGeom>
        </p:spPr>
        <p:txBody>
          <a:bodyPr/>
          <a:lstStyle>
            <a:lvl1pPr algn="l">
              <a:defRPr sz="3556">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54925417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Text Page">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39040" y="540002"/>
            <a:ext cx="8657301" cy="1058299"/>
          </a:xfrm>
          <a:prstGeom prst="rect">
            <a:avLst/>
          </a:prstGeom>
        </p:spPr>
        <p:txBody>
          <a:bodyPr vert="horz" lIns="0" tIns="0" rIns="0" bIns="0"/>
          <a:lstStyle>
            <a:lvl1pPr marL="0" indent="0">
              <a:lnSpc>
                <a:spcPct val="90000"/>
              </a:lnSpc>
              <a:spcBef>
                <a:spcPts val="0"/>
              </a:spcBef>
              <a:buNone/>
              <a:defRPr sz="47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Click to edit Master text styles</a:t>
            </a:r>
          </a:p>
        </p:txBody>
      </p:sp>
      <p:sp>
        <p:nvSpPr>
          <p:cNvPr id="5" name="Content Placeholder 4"/>
          <p:cNvSpPr>
            <a:spLocks noGrp="1"/>
          </p:cNvSpPr>
          <p:nvPr>
            <p:ph sz="quarter" idx="15"/>
          </p:nvPr>
        </p:nvSpPr>
        <p:spPr>
          <a:xfrm>
            <a:off x="739070" y="2099241"/>
            <a:ext cx="8549709" cy="1946980"/>
          </a:xfrm>
          <a:prstGeom prst="rect">
            <a:avLst/>
          </a:prstGeom>
        </p:spPr>
        <p:txBody>
          <a:bodyPr vert="horz" lIns="0" tIns="0" rIns="0" bIns="0"/>
          <a:lstStyle>
            <a:lvl1pPr marL="298078" indent="-298078">
              <a:lnSpc>
                <a:spcPct val="100000"/>
              </a:lnSpc>
              <a:spcBef>
                <a:spcPts val="0"/>
              </a:spcBef>
              <a:spcAft>
                <a:spcPts val="1556"/>
              </a:spcAft>
              <a:defRPr sz="1944">
                <a:solidFill>
                  <a:schemeClr val="tx2"/>
                </a:solidFill>
                <a:latin typeface="Open Sans"/>
                <a:cs typeface="Open Sans"/>
              </a:defRPr>
            </a:lvl1pPr>
            <a:lvl2pPr marL="597920" indent="-299842">
              <a:lnSpc>
                <a:spcPct val="100000"/>
              </a:lnSpc>
              <a:spcBef>
                <a:spcPts val="0"/>
              </a:spcBef>
              <a:spcAft>
                <a:spcPts val="1556"/>
              </a:spcAft>
              <a:defRPr sz="1944">
                <a:solidFill>
                  <a:schemeClr val="tx2"/>
                </a:solidFill>
                <a:latin typeface="Open Sans"/>
                <a:cs typeface="Open Sans"/>
              </a:defRPr>
            </a:lvl2pPr>
            <a:lvl3pPr marL="199307" indent="-199307">
              <a:lnSpc>
                <a:spcPct val="80000"/>
              </a:lnSpc>
              <a:spcBef>
                <a:spcPts val="0"/>
              </a:spcBef>
              <a:spcAft>
                <a:spcPts val="1333"/>
              </a:spcAft>
              <a:defRPr sz="2000">
                <a:latin typeface="Open Sans"/>
                <a:cs typeface="Open Sans"/>
              </a:defRPr>
            </a:lvl3pPr>
            <a:lvl4pPr marL="199307" indent="-199307">
              <a:lnSpc>
                <a:spcPct val="80000"/>
              </a:lnSpc>
              <a:spcBef>
                <a:spcPts val="0"/>
              </a:spcBef>
              <a:spcAft>
                <a:spcPts val="1333"/>
              </a:spcAft>
              <a:defRPr sz="2000">
                <a:latin typeface="Open Sans"/>
                <a:cs typeface="Open Sans"/>
              </a:defRPr>
            </a:lvl4pPr>
            <a:lvl5pPr marL="199307" indent="-199307">
              <a:lnSpc>
                <a:spcPct val="80000"/>
              </a:lnSpc>
              <a:spcBef>
                <a:spcPts val="0"/>
              </a:spcBef>
              <a:spcAft>
                <a:spcPts val="1333"/>
              </a:spcAft>
              <a:defRPr sz="2000">
                <a:latin typeface="Open Sans"/>
                <a:cs typeface="Open Sans"/>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8591451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Text Page">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39040" y="540002"/>
            <a:ext cx="8657301" cy="1058299"/>
          </a:xfrm>
          <a:prstGeom prst="rect">
            <a:avLst/>
          </a:prstGeom>
        </p:spPr>
        <p:txBody>
          <a:bodyPr vert="horz" lIns="0" tIns="0" rIns="0" bIns="0"/>
          <a:lstStyle>
            <a:lvl1pPr marL="0" indent="0">
              <a:lnSpc>
                <a:spcPct val="90000"/>
              </a:lnSpc>
              <a:spcBef>
                <a:spcPts val="0"/>
              </a:spcBef>
              <a:buNone/>
              <a:defRPr sz="47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Click to edit Master text styles</a:t>
            </a:r>
          </a:p>
        </p:txBody>
      </p:sp>
    </p:spTree>
    <p:extLst>
      <p:ext uri="{BB962C8B-B14F-4D97-AF65-F5344CB8AC3E}">
        <p14:creationId xmlns:p14="http://schemas.microsoft.com/office/powerpoint/2010/main" val="299960292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8146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21F6-B458-4512-967F-C0EB4882B5FC}"/>
              </a:ext>
            </a:extLst>
          </p:cNvPr>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62CC3C-D9FD-4018-8CF2-0A73095D2EE5}"/>
              </a:ext>
            </a:extLst>
          </p:cNvPr>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AA6CA9-B107-453D-9D70-2840F0621560}"/>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0A0B8A8D-8E18-48A4-B7A8-5E4A60151873}"/>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B79DBF9-2600-4054-93BD-83BB7B8024C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74193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995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47DFE276-14CA-9F41-9F44-53E6B6DD78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80154" y="1567202"/>
            <a:ext cx="3437015" cy="3332863"/>
          </a:xfrm>
          <a:prstGeom prst="rect">
            <a:avLst/>
          </a:prstGeom>
        </p:spPr>
      </p:pic>
      <p:sp>
        <p:nvSpPr>
          <p:cNvPr id="9" name="Title 1">
            <a:extLst>
              <a:ext uri="{FF2B5EF4-FFF2-40B4-BE49-F238E27FC236}">
                <a16:creationId xmlns:a16="http://schemas.microsoft.com/office/drawing/2014/main" id="{31FDA026-2AA8-A145-9172-E9AC7E065EAE}"/>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1" name="Picture 10">
            <a:extLst>
              <a:ext uri="{FF2B5EF4-FFF2-40B4-BE49-F238E27FC236}">
                <a16:creationId xmlns:a16="http://schemas.microsoft.com/office/drawing/2014/main" id="{7B2FBA31-6294-4E4A-B09A-443B432B23E0}"/>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89439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84AD-CC9C-4305-863B-1FE994391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FABC4-696B-4779-9F66-F6FBA3617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76DFC-43D0-4305-8BD0-F94448DA3CB8}"/>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B3263DC-EDA5-4911-B573-AE40DBA6CA38}"/>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2AE6E92-431D-467B-A833-5F99FE5A7B4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67046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B6F3-2BF6-4E73-AB33-4ED615DE4B0C}"/>
              </a:ext>
            </a:extLst>
          </p:cNvPr>
          <p:cNvSpPr>
            <a:spLocks noGrp="1"/>
          </p:cNvSpPr>
          <p:nvPr>
            <p:ph type="title"/>
          </p:nvPr>
        </p:nvSpPr>
        <p:spPr>
          <a:xfrm>
            <a:off x="693738" y="1425575"/>
            <a:ext cx="8763000" cy="2376488"/>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BE1C94-33FA-4219-B984-1A22FD617CF3}"/>
              </a:ext>
            </a:extLst>
          </p:cNvPr>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EE76C-9CF7-4E37-9145-AE839B76B1F3}"/>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8BA6641-8A88-42DE-981C-10BC8D6EEA0C}"/>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4BE5F1-EC09-470C-B310-56805EBC03C1}"/>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108651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BDE9-5468-42BC-8A46-AFBEB49238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555195-1A2C-4371-8212-6F6FAB766AB9}"/>
              </a:ext>
            </a:extLst>
          </p:cNvPr>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185F6C-AAF7-41F9-A4AE-11D43ED15CBE}"/>
              </a:ext>
            </a:extLst>
          </p:cNvPr>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D7AFE8-A2FB-4C68-ABA6-C2B41298AE0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19AE4B7C-B76E-4487-B3BD-69DFCFBED30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F68019C-505A-4AE0-BCDE-6E8A4BEB3F2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56584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769F-FC09-4DEE-BBF3-2B156FBE5A02}"/>
              </a:ext>
            </a:extLst>
          </p:cNvPr>
          <p:cNvSpPr>
            <a:spLocks noGrp="1"/>
          </p:cNvSpPr>
          <p:nvPr>
            <p:ph type="title"/>
          </p:nvPr>
        </p:nvSpPr>
        <p:spPr>
          <a:xfrm>
            <a:off x="700088" y="304800"/>
            <a:ext cx="8763000" cy="11049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5C0DB0-2B36-4D16-9CA5-95DBF75F724F}"/>
              </a:ext>
            </a:extLst>
          </p:cNvPr>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A0495-CB17-4B01-ADEB-AFD146A64212}"/>
              </a:ext>
            </a:extLst>
          </p:cNvPr>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7EE921-AD14-499B-A5FE-3F92BB0CBEA6}"/>
              </a:ext>
            </a:extLst>
          </p:cNvPr>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F9DA-D6DB-4C07-8649-B9A434861796}"/>
              </a:ext>
            </a:extLst>
          </p:cNvPr>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B2ECFA-894E-4B84-B2EC-B2A3118CB348}"/>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8" name="Footer Placeholder 7">
            <a:extLst>
              <a:ext uri="{FF2B5EF4-FFF2-40B4-BE49-F238E27FC236}">
                <a16:creationId xmlns:a16="http://schemas.microsoft.com/office/drawing/2014/main" id="{CF0D149E-D756-43D0-AA00-B1AFCD3F9F2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E440AE1-8A82-4E85-A7A5-2E6F494211D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24912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A467-42DD-4031-BAA3-EF85AA6B00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108BE4-2CF9-4DF9-B939-6C73DDD75019}"/>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4" name="Footer Placeholder 3">
            <a:extLst>
              <a:ext uri="{FF2B5EF4-FFF2-40B4-BE49-F238E27FC236}">
                <a16:creationId xmlns:a16="http://schemas.microsoft.com/office/drawing/2014/main" id="{48629E77-3E5E-467D-96EB-86FDF50FA354}"/>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FA7EEE-6D85-4301-BFBE-E62881A4B984}"/>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80692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D8AF3-7437-46C9-9A5F-2B63A7D0678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3" name="Footer Placeholder 2">
            <a:extLst>
              <a:ext uri="{FF2B5EF4-FFF2-40B4-BE49-F238E27FC236}">
                <a16:creationId xmlns:a16="http://schemas.microsoft.com/office/drawing/2014/main" id="{AFE5E5C4-017E-4FBD-B596-227EAA986900}"/>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CD8C9C4-AD71-47A7-9A14-C2A6B51E89F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1863633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54D0-FA69-4806-9443-054A3A35E3B1}"/>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69924E-4958-445B-AF20-F1479570A8E6}"/>
              </a:ext>
            </a:extLst>
          </p:cNvPr>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F5ABA2-C8E4-4733-AF71-D38D20E5E0E1}"/>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0FE65-E0C1-4CCF-A4B3-4D0F03DDA627}"/>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D0D0A92B-8CFD-475B-BB0B-E540E05018D7}"/>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0A4E48B-4507-4EC0-9BB3-6447BB353B75}"/>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4265824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542A-FFC8-425E-BC1D-0DCAF04591CF}"/>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F6A975-136D-4D2B-8D65-F6FF444A00BF}"/>
              </a:ext>
            </a:extLst>
          </p:cNvPr>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1AC9F-162C-47E8-A008-C1C9D7BE2B7A}"/>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2779F-B93D-4C69-811B-B146B9EC116A}"/>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7AB8A65F-010F-4A7D-8E42-D0CD284C1F46}"/>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CEB37BD-4DCA-465F-9584-3BBA7B8FFD9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562750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37EA-5372-464E-8C85-3C9DB2B50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FB5175-A4F1-40A3-8AF0-CD078F177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3786A-19DB-4C32-8087-55A0D334D69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1268395-86E6-4B45-8268-8CAD48742BB2}"/>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E08184-1B37-4749-A55A-E758558411F2}"/>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514396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CAEDF-890E-4FDD-8969-368424CCDD04}"/>
              </a:ext>
            </a:extLst>
          </p:cNvPr>
          <p:cNvSpPr>
            <a:spLocks noGrp="1"/>
          </p:cNvSpPr>
          <p:nvPr>
            <p:ph type="title" orient="vert"/>
          </p:nvPr>
        </p:nvSpPr>
        <p:spPr>
          <a:xfrm>
            <a:off x="7270750" y="304800"/>
            <a:ext cx="2190750" cy="48434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D2FB50-9081-4CD2-9896-E80EA851EC42}"/>
              </a:ext>
            </a:extLst>
          </p:cNvPr>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5A898-130E-4D69-93D7-92D44EF91903}"/>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D550216B-1B92-4B8E-B954-994EDB6B9E1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39B50D-D450-4F7C-8325-2844AA8A80F3}"/>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27839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8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11" name="Picture 10">
            <a:extLst>
              <a:ext uri="{FF2B5EF4-FFF2-40B4-BE49-F238E27FC236}">
                <a16:creationId xmlns:a16="http://schemas.microsoft.com/office/drawing/2014/main" id="{959107F9-203D-8640-B03A-2E6BB1F891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41633" y="1178054"/>
            <a:ext cx="4546387" cy="3722010"/>
          </a:xfrm>
          <a:prstGeom prst="rect">
            <a:avLst/>
          </a:prstGeom>
        </p:spPr>
      </p:pic>
      <p:sp>
        <p:nvSpPr>
          <p:cNvPr id="8" name="Title 1">
            <a:extLst>
              <a:ext uri="{FF2B5EF4-FFF2-40B4-BE49-F238E27FC236}">
                <a16:creationId xmlns:a16="http://schemas.microsoft.com/office/drawing/2014/main" id="{D50C85A8-84CB-AB40-984F-1EBF2D19292A}"/>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9" name="Picture 8">
            <a:extLst>
              <a:ext uri="{FF2B5EF4-FFF2-40B4-BE49-F238E27FC236}">
                <a16:creationId xmlns:a16="http://schemas.microsoft.com/office/drawing/2014/main" id="{869F728A-6306-014C-B8D1-67E500848893}"/>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40586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mple Text Slide (2 Colum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8" name="Content Placeholder 3">
            <a:extLst>
              <a:ext uri="{FF2B5EF4-FFF2-40B4-BE49-F238E27FC236}">
                <a16:creationId xmlns:a16="http://schemas.microsoft.com/office/drawing/2014/main" id="{14C2933F-9857-4668-8509-9BE257740C8D}"/>
              </a:ext>
            </a:extLst>
          </p:cNvPr>
          <p:cNvSpPr>
            <a:spLocks noGrp="1"/>
          </p:cNvSpPr>
          <p:nvPr>
            <p:ph sz="quarter" idx="16" hasCustomPrompt="1"/>
          </p:nvPr>
        </p:nvSpPr>
        <p:spPr>
          <a:xfrm>
            <a:off x="5233761"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11" name="Title 1">
            <a:extLst>
              <a:ext uri="{FF2B5EF4-FFF2-40B4-BE49-F238E27FC236}">
                <a16:creationId xmlns:a16="http://schemas.microsoft.com/office/drawing/2014/main" id="{EA827345-1F7E-4BEF-B1A3-54F9E1C31FC1}"/>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79129803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667"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4" name="Content Placeholder 3">
            <a:extLst>
              <a:ext uri="{FF2B5EF4-FFF2-40B4-BE49-F238E27FC236}">
                <a16:creationId xmlns:a16="http://schemas.microsoft.com/office/drawing/2014/main" id="{E584A483-2C8C-44F8-8AD6-6BA60857CEBD}"/>
              </a:ext>
            </a:extLst>
          </p:cNvPr>
          <p:cNvSpPr>
            <a:spLocks noGrp="1"/>
          </p:cNvSpPr>
          <p:nvPr>
            <p:ph sz="quarter" idx="15"/>
          </p:nvPr>
        </p:nvSpPr>
        <p:spPr>
          <a:xfrm>
            <a:off x="739040" y="257371"/>
            <a:ext cx="8657301" cy="4835020"/>
          </a:xfrm>
          <a:prstGeom prst="rect">
            <a:avLst/>
          </a:prstGeom>
        </p:spPr>
        <p:txBody>
          <a:bodyPr/>
          <a:lstStyle>
            <a:lvl1pPr marL="0" indent="0">
              <a:buNone/>
              <a:defRPr sz="1458">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58595B"/>
              </a:solidFill>
            </a:endParaRPr>
          </a:p>
        </p:txBody>
      </p:sp>
      <p:pic>
        <p:nvPicPr>
          <p:cNvPr id="5" name="Picture 4">
            <a:extLst>
              <a:ext uri="{FF2B5EF4-FFF2-40B4-BE49-F238E27FC236}">
                <a16:creationId xmlns:a16="http://schemas.microsoft.com/office/drawing/2014/main" id="{F1F815E1-30EE-884D-A00F-03846955CC25}"/>
              </a:ext>
            </a:extLst>
          </p:cNvPr>
          <p:cNvPicPr>
            <a:picLocks noChangeAspect="1"/>
          </p:cNvPicPr>
          <p:nvPr userDrawn="1"/>
        </p:nvPicPr>
        <p:blipFill>
          <a:blip r:embed="rId2"/>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95477321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3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E810675C-E65A-C348-8506-39F6BB8CE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2295" y="1541594"/>
            <a:ext cx="3926064" cy="3358470"/>
          </a:xfrm>
          <a:prstGeom prst="rect">
            <a:avLst/>
          </a:prstGeom>
        </p:spPr>
      </p:pic>
      <p:sp>
        <p:nvSpPr>
          <p:cNvPr id="9" name="Title 1">
            <a:extLst>
              <a:ext uri="{FF2B5EF4-FFF2-40B4-BE49-F238E27FC236}">
                <a16:creationId xmlns:a16="http://schemas.microsoft.com/office/drawing/2014/main" id="{57206D7B-C203-4C4D-BE09-827CD8D29D47}"/>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1" name="Picture 10">
            <a:extLst>
              <a:ext uri="{FF2B5EF4-FFF2-40B4-BE49-F238E27FC236}">
                <a16:creationId xmlns:a16="http://schemas.microsoft.com/office/drawing/2014/main" id="{F71D7A37-482C-B04E-9462-4F43E249EC6D}"/>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241932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9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A8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11" name="Content Placeholder 2">
            <a:extLst>
              <a:ext uri="{FF2B5EF4-FFF2-40B4-BE49-F238E27FC236}">
                <a16:creationId xmlns:a16="http://schemas.microsoft.com/office/drawing/2014/main" id="{E75C447E-5EF6-7A43-91D9-6B4F28414095}"/>
              </a:ext>
            </a:extLst>
          </p:cNvPr>
          <p:cNvSpPr>
            <a:spLocks noGrp="1"/>
          </p:cNvSpPr>
          <p:nvPr>
            <p:ph sz="quarter" idx="19" hasCustomPrompt="1"/>
          </p:nvPr>
        </p:nvSpPr>
        <p:spPr>
          <a:xfrm>
            <a:off x="2609029"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B1D60A7D-1161-4A4F-922E-811066D5B5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5582" y="1546837"/>
            <a:ext cx="3382532" cy="3353227"/>
          </a:xfrm>
          <a:prstGeom prst="rect">
            <a:avLst/>
          </a:prstGeom>
        </p:spPr>
      </p:pic>
      <p:sp>
        <p:nvSpPr>
          <p:cNvPr id="9" name="Title 1">
            <a:extLst>
              <a:ext uri="{FF2B5EF4-FFF2-40B4-BE49-F238E27FC236}">
                <a16:creationId xmlns:a16="http://schemas.microsoft.com/office/drawing/2014/main" id="{1D2F4BC6-B89F-A44D-AF75-90C0A5EC2069}"/>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3" name="Picture 12">
            <a:extLst>
              <a:ext uri="{FF2B5EF4-FFF2-40B4-BE49-F238E27FC236}">
                <a16:creationId xmlns:a16="http://schemas.microsoft.com/office/drawing/2014/main" id="{7F758CF7-E059-BB4F-985A-6312530620FF}"/>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3106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3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4977"/>
            <a:ext cx="10160000" cy="4900064"/>
          </a:xfrm>
          <a:prstGeom prst="rect">
            <a:avLst/>
          </a:prstGeom>
          <a:solidFill>
            <a:srgbClr val="995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111CC2B7-4FDD-A24B-B385-B69B4ABF9D00}"/>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11" name="Title 1">
            <a:extLst>
              <a:ext uri="{FF2B5EF4-FFF2-40B4-BE49-F238E27FC236}">
                <a16:creationId xmlns:a16="http://schemas.microsoft.com/office/drawing/2014/main" id="{1723B325-2E9C-884F-AC13-EDBCEDC4D684}"/>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7" name="Picture 6">
            <a:extLst>
              <a:ext uri="{FF2B5EF4-FFF2-40B4-BE49-F238E27FC236}">
                <a16:creationId xmlns:a16="http://schemas.microsoft.com/office/drawing/2014/main" id="{A8A79597-2EE7-2C43-9ACD-B99276479866}"/>
              </a:ext>
            </a:extLst>
          </p:cNvPr>
          <p:cNvPicPr>
            <a:picLocks noChangeAspect="1"/>
          </p:cNvPicPr>
          <p:nvPr userDrawn="1"/>
        </p:nvPicPr>
        <p:blipFill>
          <a:blip r:embed="rId2"/>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91174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4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B3CEF1E8-8E98-264D-9F55-27CCD7A22151}"/>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7" name="Title 1">
            <a:extLst>
              <a:ext uri="{FF2B5EF4-FFF2-40B4-BE49-F238E27FC236}">
                <a16:creationId xmlns:a16="http://schemas.microsoft.com/office/drawing/2014/main" id="{93250D91-C263-7649-80C4-5D518B534B6F}"/>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9" name="Picture 8">
            <a:extLst>
              <a:ext uri="{FF2B5EF4-FFF2-40B4-BE49-F238E27FC236}">
                <a16:creationId xmlns:a16="http://schemas.microsoft.com/office/drawing/2014/main" id="{AD9DBE8D-8764-C54D-8C39-C5EE85DF0077}"/>
              </a:ext>
            </a:extLst>
          </p:cNvPr>
          <p:cNvPicPr>
            <a:picLocks noChangeAspect="1"/>
          </p:cNvPicPr>
          <p:nvPr userDrawn="1"/>
        </p:nvPicPr>
        <p:blipFill>
          <a:blip r:embed="rId2"/>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231017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7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3641992"/>
          </a:xfrm>
          <a:prstGeom prst="rect">
            <a:avLst/>
          </a:prstGeom>
          <a:solidFill>
            <a:srgbClr val="7A8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1E38BB56-6028-9046-9051-0ACE7190EC9D}"/>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7" name="Title 1">
            <a:extLst>
              <a:ext uri="{FF2B5EF4-FFF2-40B4-BE49-F238E27FC236}">
                <a16:creationId xmlns:a16="http://schemas.microsoft.com/office/drawing/2014/main" id="{9A86E74A-211C-1442-971E-524EF23E88D5}"/>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86385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Boxes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A82CD-6078-454D-8E06-228C7D472FD8}"/>
              </a:ext>
            </a:extLst>
          </p:cNvPr>
          <p:cNvSpPr/>
          <p:nvPr userDrawn="1"/>
        </p:nvSpPr>
        <p:spPr>
          <a:xfrm>
            <a:off x="739041" y="1598298"/>
            <a:ext cx="2681236" cy="3508052"/>
          </a:xfrm>
          <a:prstGeom prst="rect">
            <a:avLst/>
          </a:prstGeom>
          <a:solidFill>
            <a:srgbClr val="75BAB1"/>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16" name="Content Placeholder 2">
            <a:extLst>
              <a:ext uri="{FF2B5EF4-FFF2-40B4-BE49-F238E27FC236}">
                <a16:creationId xmlns:a16="http://schemas.microsoft.com/office/drawing/2014/main" id="{63102638-0465-464A-B343-D017C116DEAC}"/>
              </a:ext>
            </a:extLst>
          </p:cNvPr>
          <p:cNvSpPr>
            <a:spLocks noGrp="1"/>
          </p:cNvSpPr>
          <p:nvPr>
            <p:ph sz="quarter" idx="16" hasCustomPrompt="1"/>
          </p:nvPr>
        </p:nvSpPr>
        <p:spPr>
          <a:xfrm>
            <a:off x="739041" y="1598298"/>
            <a:ext cx="2681236" cy="425946"/>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15" name="Rectangle 14">
            <a:extLst>
              <a:ext uri="{FF2B5EF4-FFF2-40B4-BE49-F238E27FC236}">
                <a16:creationId xmlns:a16="http://schemas.microsoft.com/office/drawing/2014/main" id="{2BC8BB54-DD7C-4AC0-B1A7-09DAFF34457F}"/>
              </a:ext>
            </a:extLst>
          </p:cNvPr>
          <p:cNvSpPr/>
          <p:nvPr userDrawn="1"/>
        </p:nvSpPr>
        <p:spPr>
          <a:xfrm>
            <a:off x="3727071" y="1598298"/>
            <a:ext cx="2681236" cy="3508052"/>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18" name="Rectangle 17">
            <a:extLst>
              <a:ext uri="{FF2B5EF4-FFF2-40B4-BE49-F238E27FC236}">
                <a16:creationId xmlns:a16="http://schemas.microsoft.com/office/drawing/2014/main" id="{E4A8BE23-2D0F-45A5-B684-920E6D85C2D2}"/>
              </a:ext>
            </a:extLst>
          </p:cNvPr>
          <p:cNvSpPr/>
          <p:nvPr userDrawn="1"/>
        </p:nvSpPr>
        <p:spPr>
          <a:xfrm>
            <a:off x="6715103" y="1598298"/>
            <a:ext cx="2681236" cy="3508052"/>
          </a:xfrm>
          <a:prstGeom prst="rect">
            <a:avLst/>
          </a:prstGeom>
          <a:solidFill>
            <a:srgbClr val="E18E70"/>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21" name="Content Placeholder 2">
            <a:extLst>
              <a:ext uri="{FF2B5EF4-FFF2-40B4-BE49-F238E27FC236}">
                <a16:creationId xmlns:a16="http://schemas.microsoft.com/office/drawing/2014/main" id="{4804DD30-7973-4C59-AC37-7D4BCE018941}"/>
              </a:ext>
            </a:extLst>
          </p:cNvPr>
          <p:cNvSpPr>
            <a:spLocks noGrp="1"/>
          </p:cNvSpPr>
          <p:nvPr>
            <p:ph sz="quarter" idx="17" hasCustomPrompt="1"/>
          </p:nvPr>
        </p:nvSpPr>
        <p:spPr>
          <a:xfrm>
            <a:off x="3722923" y="1598945"/>
            <a:ext cx="2681236" cy="425300"/>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2" name="Content Placeholder 2">
            <a:extLst>
              <a:ext uri="{FF2B5EF4-FFF2-40B4-BE49-F238E27FC236}">
                <a16:creationId xmlns:a16="http://schemas.microsoft.com/office/drawing/2014/main" id="{70FCD500-BCDA-49D1-8FA2-1E27C3267676}"/>
              </a:ext>
            </a:extLst>
          </p:cNvPr>
          <p:cNvSpPr>
            <a:spLocks noGrp="1"/>
          </p:cNvSpPr>
          <p:nvPr>
            <p:ph sz="quarter" idx="18" hasCustomPrompt="1"/>
          </p:nvPr>
        </p:nvSpPr>
        <p:spPr>
          <a:xfrm>
            <a:off x="6710957" y="1598945"/>
            <a:ext cx="2681236" cy="425300"/>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3" name="Content Placeholder 2">
            <a:extLst>
              <a:ext uri="{FF2B5EF4-FFF2-40B4-BE49-F238E27FC236}">
                <a16:creationId xmlns:a16="http://schemas.microsoft.com/office/drawing/2014/main" id="{B4518EDA-3A53-4645-852C-6D9BB7D7E763}"/>
              </a:ext>
            </a:extLst>
          </p:cNvPr>
          <p:cNvSpPr>
            <a:spLocks noGrp="1"/>
          </p:cNvSpPr>
          <p:nvPr>
            <p:ph sz="quarter" idx="19" hasCustomPrompt="1"/>
          </p:nvPr>
        </p:nvSpPr>
        <p:spPr>
          <a:xfrm>
            <a:off x="739041" y="2034481"/>
            <a:ext cx="2681236" cy="2406709"/>
          </a:xfrm>
          <a:prstGeom prst="rect">
            <a:avLst/>
          </a:prstGeom>
        </p:spPr>
        <p:txBody>
          <a:bodyPr/>
          <a:lstStyle>
            <a:lvl1pPr marL="0" indent="0" algn="l">
              <a:buNone/>
              <a:defRPr sz="1333">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4" name="Content Placeholder 2">
            <a:extLst>
              <a:ext uri="{FF2B5EF4-FFF2-40B4-BE49-F238E27FC236}">
                <a16:creationId xmlns:a16="http://schemas.microsoft.com/office/drawing/2014/main" id="{448A02FE-0CEF-43D5-B82D-DFF5979488FC}"/>
              </a:ext>
            </a:extLst>
          </p:cNvPr>
          <p:cNvSpPr>
            <a:spLocks noGrp="1"/>
          </p:cNvSpPr>
          <p:nvPr>
            <p:ph sz="quarter" idx="20" hasCustomPrompt="1"/>
          </p:nvPr>
        </p:nvSpPr>
        <p:spPr>
          <a:xfrm>
            <a:off x="3723195" y="2038209"/>
            <a:ext cx="2681236" cy="2402981"/>
          </a:xfrm>
          <a:prstGeom prst="rect">
            <a:avLst/>
          </a:prstGeom>
        </p:spPr>
        <p:txBody>
          <a:bodyPr/>
          <a:lstStyle>
            <a:lvl1pPr marL="0" indent="0" algn="l">
              <a:buNone/>
              <a:defRPr sz="1556">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5" name="Content Placeholder 2">
            <a:extLst>
              <a:ext uri="{FF2B5EF4-FFF2-40B4-BE49-F238E27FC236}">
                <a16:creationId xmlns:a16="http://schemas.microsoft.com/office/drawing/2014/main" id="{EA9EA86D-8A70-4ED6-9D23-BF414FCF1BB9}"/>
              </a:ext>
            </a:extLst>
          </p:cNvPr>
          <p:cNvSpPr>
            <a:spLocks noGrp="1"/>
          </p:cNvSpPr>
          <p:nvPr>
            <p:ph sz="quarter" idx="21" hasCustomPrompt="1"/>
          </p:nvPr>
        </p:nvSpPr>
        <p:spPr>
          <a:xfrm>
            <a:off x="6710957" y="2035126"/>
            <a:ext cx="2681236" cy="2406709"/>
          </a:xfrm>
          <a:prstGeom prst="rect">
            <a:avLst/>
          </a:prstGeom>
        </p:spPr>
        <p:txBody>
          <a:bodyPr/>
          <a:lstStyle>
            <a:lvl1pPr marL="0" indent="0" algn="l">
              <a:buNone/>
              <a:defRPr sz="1556">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27" name="Picture 26">
            <a:extLst>
              <a:ext uri="{FF2B5EF4-FFF2-40B4-BE49-F238E27FC236}">
                <a16:creationId xmlns:a16="http://schemas.microsoft.com/office/drawing/2014/main" id="{5037DF6F-E35A-4B48-A740-52DC82FBA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5406" y="4413282"/>
            <a:ext cx="1339493" cy="705166"/>
          </a:xfrm>
          <a:prstGeom prst="rect">
            <a:avLst/>
          </a:prstGeom>
        </p:spPr>
      </p:pic>
      <p:pic>
        <p:nvPicPr>
          <p:cNvPr id="28" name="Picture 27">
            <a:extLst>
              <a:ext uri="{FF2B5EF4-FFF2-40B4-BE49-F238E27FC236}">
                <a16:creationId xmlns:a16="http://schemas.microsoft.com/office/drawing/2014/main" id="{2F7F033A-0285-46C5-938D-61F2A26E7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9307" y="4413282"/>
            <a:ext cx="1339493" cy="705166"/>
          </a:xfrm>
          <a:prstGeom prst="rect">
            <a:avLst/>
          </a:prstGeom>
        </p:spPr>
      </p:pic>
      <p:pic>
        <p:nvPicPr>
          <p:cNvPr id="29" name="Picture 28">
            <a:extLst>
              <a:ext uri="{FF2B5EF4-FFF2-40B4-BE49-F238E27FC236}">
                <a16:creationId xmlns:a16="http://schemas.microsoft.com/office/drawing/2014/main" id="{36B9BBBB-E1FA-4B45-9BE5-AC068DF569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1467" y="4412064"/>
            <a:ext cx="1339493" cy="705166"/>
          </a:xfrm>
          <a:prstGeom prst="rect">
            <a:avLst/>
          </a:prstGeom>
        </p:spPr>
      </p:pic>
      <p:sp>
        <p:nvSpPr>
          <p:cNvPr id="19" name="Title 1">
            <a:extLst>
              <a:ext uri="{FF2B5EF4-FFF2-40B4-BE49-F238E27FC236}">
                <a16:creationId xmlns:a16="http://schemas.microsoft.com/office/drawing/2014/main" id="{4399704F-BC81-8E4D-A692-CE62D1E223C3}"/>
              </a:ext>
            </a:extLst>
          </p:cNvPr>
          <p:cNvSpPr>
            <a:spLocks noGrp="1"/>
          </p:cNvSpPr>
          <p:nvPr>
            <p:ph type="title" hasCustomPrompt="1"/>
          </p:nvPr>
        </p:nvSpPr>
        <p:spPr>
          <a:xfrm>
            <a:off x="739040" y="383084"/>
            <a:ext cx="8681920" cy="646315"/>
          </a:xfrm>
          <a:prstGeom prst="rect">
            <a:avLst/>
          </a:prstGeom>
        </p:spPr>
        <p:txBody>
          <a:bodyPr/>
          <a:lstStyle>
            <a:lvl1pPr algn="l">
              <a:defRPr sz="4667" b="1">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65985710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0.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39590-9DE8-4D39-B019-29B8BC2B203D}"/>
              </a:ext>
            </a:extLst>
          </p:cNvPr>
          <p:cNvPicPr>
            <a:picLocks noChangeAspect="1"/>
          </p:cNvPicPr>
          <p:nvPr userDrawn="1"/>
        </p:nvPicPr>
        <p:blipFill>
          <a:blip r:embed="rId20"/>
          <a:stretch>
            <a:fillRect/>
          </a:stretch>
        </p:blipFill>
        <p:spPr>
          <a:xfrm>
            <a:off x="1" y="10360"/>
            <a:ext cx="10160000" cy="5704640"/>
          </a:xfrm>
          <a:prstGeom prst="rect">
            <a:avLst/>
          </a:prstGeom>
        </p:spPr>
      </p:pic>
    </p:spTree>
    <p:extLst>
      <p:ext uri="{BB962C8B-B14F-4D97-AF65-F5344CB8AC3E}">
        <p14:creationId xmlns:p14="http://schemas.microsoft.com/office/powerpoint/2010/main" val="3558545857"/>
      </p:ext>
    </p:extLst>
  </p:cSld>
  <p:clrMap bg1="lt1" tx1="dk1" bg2="lt2" tx2="dk2" accent1="accent1" accent2="accent2" accent3="accent3" accent4="accent4" accent5="accent5" accent6="accent6" hlink="hlink" folHlink="folHlink"/>
  <p:sldLayoutIdLst>
    <p:sldLayoutId id="2147483724" r:id="rId1"/>
    <p:sldLayoutId id="2147483803" r:id="rId2"/>
    <p:sldLayoutId id="2147483861" r:id="rId3"/>
    <p:sldLayoutId id="2147483886" r:id="rId4"/>
    <p:sldLayoutId id="2147483872" r:id="rId5"/>
    <p:sldLayoutId id="2147483927" r:id="rId6"/>
    <p:sldLayoutId id="2147483928" r:id="rId7"/>
    <p:sldLayoutId id="2147483931" r:id="rId8"/>
    <p:sldLayoutId id="2147483749" r:id="rId9"/>
    <p:sldLayoutId id="2147483667" r:id="rId10"/>
    <p:sldLayoutId id="2147483677" r:id="rId11"/>
    <p:sldLayoutId id="2147483662" r:id="rId12"/>
    <p:sldLayoutId id="2147483654" r:id="rId13"/>
    <p:sldLayoutId id="2147483688" r:id="rId14"/>
    <p:sldLayoutId id="2147483689" r:id="rId15"/>
    <p:sldLayoutId id="2147483695" r:id="rId16"/>
    <p:sldLayoutId id="2147483925" r:id="rId17"/>
    <p:sldLayoutId id="2147483942" r:id="rId18"/>
  </p:sldLayoutIdLst>
  <p:transition spd="slow">
    <p:wipe dir="r"/>
  </p:transition>
  <p:hf sldNum="0" hdr="0" ftr="0" dt="0"/>
  <p:txStyles>
    <p:titleStyle>
      <a:lvl1pPr algn="ctr" defTabSz="507967" rtl="0" eaLnBrk="1" latinLnBrk="0" hangingPunct="1">
        <a:spcBef>
          <a:spcPct val="0"/>
        </a:spcBef>
        <a:buNone/>
        <a:defRPr sz="4889" kern="1200">
          <a:solidFill>
            <a:schemeClr val="tx1"/>
          </a:solidFill>
          <a:latin typeface="+mj-lt"/>
          <a:ea typeface="+mj-ea"/>
          <a:cs typeface="+mj-cs"/>
        </a:defRPr>
      </a:lvl1pPr>
    </p:titleStyle>
    <p:body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p:bodyStyle>
    <p:otherStyle>
      <a:defPPr>
        <a:defRPr lang="en-US"/>
      </a:defPPr>
      <a:lvl1pPr marL="0" algn="l" defTabSz="507967" rtl="0" eaLnBrk="1" latinLnBrk="0" hangingPunct="1">
        <a:defRPr sz="2000" kern="1200">
          <a:solidFill>
            <a:schemeClr val="tx1"/>
          </a:solidFill>
          <a:latin typeface="+mn-lt"/>
          <a:ea typeface="+mn-ea"/>
          <a:cs typeface="+mn-cs"/>
        </a:defRPr>
      </a:lvl1pPr>
      <a:lvl2pPr marL="507967" algn="l" defTabSz="507967" rtl="0" eaLnBrk="1" latinLnBrk="0" hangingPunct="1">
        <a:defRPr sz="2000" kern="1200">
          <a:solidFill>
            <a:schemeClr val="tx1"/>
          </a:solidFill>
          <a:latin typeface="+mn-lt"/>
          <a:ea typeface="+mn-ea"/>
          <a:cs typeface="+mn-cs"/>
        </a:defRPr>
      </a:lvl2pPr>
      <a:lvl3pPr marL="1015935" algn="l" defTabSz="507967" rtl="0" eaLnBrk="1" latinLnBrk="0" hangingPunct="1">
        <a:defRPr sz="2000" kern="1200">
          <a:solidFill>
            <a:schemeClr val="tx1"/>
          </a:solidFill>
          <a:latin typeface="+mn-lt"/>
          <a:ea typeface="+mn-ea"/>
          <a:cs typeface="+mn-cs"/>
        </a:defRPr>
      </a:lvl3pPr>
      <a:lvl4pPr marL="1523901" algn="l" defTabSz="507967" rtl="0" eaLnBrk="1" latinLnBrk="0" hangingPunct="1">
        <a:defRPr sz="2000" kern="1200">
          <a:solidFill>
            <a:schemeClr val="tx1"/>
          </a:solidFill>
          <a:latin typeface="+mn-lt"/>
          <a:ea typeface="+mn-ea"/>
          <a:cs typeface="+mn-cs"/>
        </a:defRPr>
      </a:lvl4pPr>
      <a:lvl5pPr marL="2031868" algn="l" defTabSz="507967" rtl="0" eaLnBrk="1" latinLnBrk="0" hangingPunct="1">
        <a:defRPr sz="2000" kern="1200">
          <a:solidFill>
            <a:schemeClr val="tx1"/>
          </a:solidFill>
          <a:latin typeface="+mn-lt"/>
          <a:ea typeface="+mn-ea"/>
          <a:cs typeface="+mn-cs"/>
        </a:defRPr>
      </a:lvl5pPr>
      <a:lvl6pPr marL="2539835" algn="l" defTabSz="507967" rtl="0" eaLnBrk="1" latinLnBrk="0" hangingPunct="1">
        <a:defRPr sz="2000" kern="1200">
          <a:solidFill>
            <a:schemeClr val="tx1"/>
          </a:solidFill>
          <a:latin typeface="+mn-lt"/>
          <a:ea typeface="+mn-ea"/>
          <a:cs typeface="+mn-cs"/>
        </a:defRPr>
      </a:lvl6pPr>
      <a:lvl7pPr marL="3047802" algn="l" defTabSz="507967" rtl="0" eaLnBrk="1" latinLnBrk="0" hangingPunct="1">
        <a:defRPr sz="2000" kern="1200">
          <a:solidFill>
            <a:schemeClr val="tx1"/>
          </a:solidFill>
          <a:latin typeface="+mn-lt"/>
          <a:ea typeface="+mn-ea"/>
          <a:cs typeface="+mn-cs"/>
        </a:defRPr>
      </a:lvl7pPr>
      <a:lvl8pPr marL="3555768" algn="l" defTabSz="507967" rtl="0" eaLnBrk="1" latinLnBrk="0" hangingPunct="1">
        <a:defRPr sz="2000" kern="1200">
          <a:solidFill>
            <a:schemeClr val="tx1"/>
          </a:solidFill>
          <a:latin typeface="+mn-lt"/>
          <a:ea typeface="+mn-ea"/>
          <a:cs typeface="+mn-cs"/>
        </a:defRPr>
      </a:lvl8pPr>
      <a:lvl9pPr marL="4063736" algn="l" defTabSz="50796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47121-C164-4EF5-B068-D590CEB21DED}"/>
              </a:ext>
            </a:extLst>
          </p:cNvPr>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0BA60A-2BFB-4D31-87C7-1D1E046AB17D}"/>
              </a:ext>
            </a:extLst>
          </p:cNvPr>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8932474C-568B-4D14-8669-A2362D6FF0B9}"/>
              </a:ext>
            </a:extLst>
          </p:cNvPr>
          <p:cNvPicPr>
            <a:picLocks noChangeAspect="1"/>
          </p:cNvPicPr>
          <p:nvPr userDrawn="1"/>
        </p:nvPicPr>
        <p:blipFill>
          <a:blip r:embed="rId15"/>
          <a:stretch>
            <a:fillRect/>
          </a:stretch>
        </p:blipFill>
        <p:spPr>
          <a:xfrm>
            <a:off x="0" y="2954"/>
            <a:ext cx="10206902" cy="5735446"/>
          </a:xfrm>
          <a:prstGeom prst="rect">
            <a:avLst/>
          </a:prstGeom>
        </p:spPr>
      </p:pic>
    </p:spTree>
    <p:extLst>
      <p:ext uri="{BB962C8B-B14F-4D97-AF65-F5344CB8AC3E}">
        <p14:creationId xmlns:p14="http://schemas.microsoft.com/office/powerpoint/2010/main" val="314849486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alps.education/wp-content/uploads/2019/07/Using-Alps-to-set-aspirational-targets-with-students.pdf"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hyperlink" Target="https://alps.zendesk.com/hc/en-u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9F96503-6A0B-4692-9B77-4A297B85397E}"/>
              </a:ext>
            </a:extLst>
          </p:cNvPr>
          <p:cNvSpPr txBox="1">
            <a:spLocks/>
          </p:cNvSpPr>
          <p:nvPr/>
        </p:nvSpPr>
        <p:spPr>
          <a:xfrm>
            <a:off x="154236" y="118668"/>
            <a:ext cx="10160000" cy="1086639"/>
          </a:xfrm>
          <a:prstGeom prst="rect">
            <a:avLst/>
          </a:prstGeom>
        </p:spPr>
        <p:txBody>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gn="ctr">
              <a:buNone/>
            </a:pPr>
            <a:r>
              <a:rPr lang="en-GB" sz="6000" b="1" dirty="0">
                <a:solidFill>
                  <a:srgbClr val="417178"/>
                </a:solidFill>
                <a:latin typeface="Futura Round" pitchFamily="2" charset="0"/>
              </a:rPr>
              <a:t>Getting started with Alps</a:t>
            </a:r>
          </a:p>
        </p:txBody>
      </p:sp>
      <p:sp>
        <p:nvSpPr>
          <p:cNvPr id="5" name="TextBox 4">
            <a:extLst>
              <a:ext uri="{FF2B5EF4-FFF2-40B4-BE49-F238E27FC236}">
                <a16:creationId xmlns:a16="http://schemas.microsoft.com/office/drawing/2014/main" id="{101BBEBD-F1D2-43B1-A766-53C864EA4AA7}"/>
              </a:ext>
            </a:extLst>
          </p:cNvPr>
          <p:cNvSpPr txBox="1"/>
          <p:nvPr/>
        </p:nvSpPr>
        <p:spPr>
          <a:xfrm>
            <a:off x="634458" y="1475857"/>
            <a:ext cx="8891082" cy="1446550"/>
          </a:xfrm>
          <a:prstGeom prst="rect">
            <a:avLst/>
          </a:prstGeom>
          <a:noFill/>
        </p:spPr>
        <p:txBody>
          <a:bodyPr wrap="square">
            <a:spAutoFit/>
          </a:bodyPr>
          <a:lstStyle/>
          <a:p>
            <a:pPr algn="ctr"/>
            <a:r>
              <a:rPr lang="en-GB" sz="4400" b="1" dirty="0">
                <a:solidFill>
                  <a:srgbClr val="666666"/>
                </a:solidFill>
                <a:latin typeface="Futura Round" pitchFamily="2" charset="0"/>
              </a:rPr>
              <a:t>Methodology and target setting – Wales / NI</a:t>
            </a:r>
          </a:p>
        </p:txBody>
      </p:sp>
      <p:sp>
        <p:nvSpPr>
          <p:cNvPr id="6" name="Content Placeholder 2">
            <a:extLst>
              <a:ext uri="{FF2B5EF4-FFF2-40B4-BE49-F238E27FC236}">
                <a16:creationId xmlns:a16="http://schemas.microsoft.com/office/drawing/2014/main" id="{F8485C2C-4DE5-42B9-A68D-EBAED93FCE3A}"/>
              </a:ext>
            </a:extLst>
          </p:cNvPr>
          <p:cNvSpPr txBox="1">
            <a:spLocks/>
          </p:cNvSpPr>
          <p:nvPr/>
        </p:nvSpPr>
        <p:spPr>
          <a:xfrm>
            <a:off x="1253461" y="3405700"/>
            <a:ext cx="7961549" cy="717683"/>
          </a:xfrm>
          <a:prstGeom prst="rect">
            <a:avLst/>
          </a:prstGeom>
        </p:spPr>
        <p:txBody>
          <a:bodyPr/>
          <a:lstStyle>
            <a:lvl1pPr marL="0" indent="0" algn="ctr" defTabSz="380985" rtl="0" eaLnBrk="1" latinLnBrk="0" hangingPunct="1">
              <a:spcBef>
                <a:spcPct val="20000"/>
              </a:spcBef>
              <a:buFont typeface="Arial"/>
              <a:buNone/>
              <a:defRPr sz="4500" b="1" kern="1200">
                <a:solidFill>
                  <a:schemeClr val="bg1"/>
                </a:solidFill>
                <a:latin typeface="Futura Round Bold" pitchFamily="2" charset="0"/>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3200" dirty="0">
                <a:solidFill>
                  <a:srgbClr val="9F3D51"/>
                </a:solidFill>
              </a:rPr>
              <a:t>An Alps Champions Resource</a:t>
            </a:r>
          </a:p>
        </p:txBody>
      </p:sp>
    </p:spTree>
    <p:extLst>
      <p:ext uri="{BB962C8B-B14F-4D97-AF65-F5344CB8AC3E}">
        <p14:creationId xmlns:p14="http://schemas.microsoft.com/office/powerpoint/2010/main" val="363823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8B776D6-3FD0-4FA9-A5E8-EA49E89E2DF0}"/>
              </a:ext>
            </a:extLst>
          </p:cNvPr>
          <p:cNvSpPr txBox="1"/>
          <p:nvPr/>
        </p:nvSpPr>
        <p:spPr>
          <a:xfrm>
            <a:off x="4763174" y="1693517"/>
            <a:ext cx="3175000" cy="738664"/>
          </a:xfrm>
          <a:prstGeom prst="rect">
            <a:avLst/>
          </a:prstGeom>
        </p:spPr>
        <p:txBody>
          <a:bodyPr vert="horz" wrap="square" lIns="0" tIns="0" rIns="0" bIns="0" rtlCol="0">
            <a:spAutoFit/>
          </a:bodyPr>
          <a:lstStyle/>
          <a:p>
            <a:pPr lvl="1">
              <a:spcBef>
                <a:spcPct val="50000"/>
              </a:spcBef>
            </a:pPr>
            <a:r>
              <a:rPr lang="en-GB" sz="1600" b="1" dirty="0">
                <a:solidFill>
                  <a:srgbClr val="666666"/>
                </a:solidFill>
                <a:latin typeface="Futura Round" pitchFamily="2" charset="0"/>
                <a:ea typeface="Open Sans" panose="020B0606030504020204" pitchFamily="34" charset="0"/>
                <a:cs typeface="Open Sans" panose="020B0606030504020204" pitchFamily="34" charset="0"/>
              </a:rPr>
              <a:t>The WNT scores are aligned to English KS2 bands at this stage. </a:t>
            </a:r>
            <a:r>
              <a:rPr lang="en-GB" sz="1600" b="1" dirty="0">
                <a:solidFill>
                  <a:srgbClr val="666666"/>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3" name="TextBox 12">
            <a:extLst>
              <a:ext uri="{FF2B5EF4-FFF2-40B4-BE49-F238E27FC236}">
                <a16:creationId xmlns:a16="http://schemas.microsoft.com/office/drawing/2014/main" id="{03A90CE5-D768-4155-807F-94ED0F446FEB}"/>
              </a:ext>
            </a:extLst>
          </p:cNvPr>
          <p:cNvSpPr txBox="1"/>
          <p:nvPr/>
        </p:nvSpPr>
        <p:spPr>
          <a:xfrm>
            <a:off x="4763174" y="2657453"/>
            <a:ext cx="3175000" cy="1231106"/>
          </a:xfrm>
          <a:prstGeom prst="rect">
            <a:avLst/>
          </a:prstGeom>
        </p:spPr>
        <p:txBody>
          <a:bodyPr vert="horz" wrap="square" lIns="0" tIns="0" rIns="0" bIns="0" rtlCol="0">
            <a:spAutoFit/>
          </a:bodyPr>
          <a:lstStyle/>
          <a:p>
            <a:pPr lvl="1">
              <a:spcBef>
                <a:spcPct val="50000"/>
              </a:spcBef>
            </a:pPr>
            <a:r>
              <a:rPr lang="en-GB" sz="1600" b="1" dirty="0">
                <a:solidFill>
                  <a:srgbClr val="666666"/>
                </a:solidFill>
                <a:latin typeface="Futura Round" pitchFamily="2" charset="0"/>
                <a:ea typeface="Open Sans" panose="020B0606030504020204" pitchFamily="34" charset="0"/>
                <a:cs typeface="Open Sans" panose="020B0606030504020204" pitchFamily="34" charset="0"/>
              </a:rPr>
              <a:t>We have used students’ best English or Welsh score and their procedural mathematics to calculate the average.</a:t>
            </a:r>
            <a:endParaRPr lang="en-GB" sz="1600" b="1"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437FEFEF-5749-4024-A5BA-4D1211448067}"/>
              </a:ext>
            </a:extLst>
          </p:cNvPr>
          <p:cNvGrpSpPr/>
          <p:nvPr/>
        </p:nvGrpSpPr>
        <p:grpSpPr>
          <a:xfrm>
            <a:off x="2785374" y="1233762"/>
            <a:ext cx="2059371" cy="3538918"/>
            <a:chOff x="4585560" y="1086426"/>
            <a:chExt cx="2059371" cy="3538918"/>
          </a:xfrm>
        </p:grpSpPr>
        <p:pic>
          <p:nvPicPr>
            <p:cNvPr id="15" name="Picture 14">
              <a:extLst>
                <a:ext uri="{FF2B5EF4-FFF2-40B4-BE49-F238E27FC236}">
                  <a16:creationId xmlns:a16="http://schemas.microsoft.com/office/drawing/2014/main" id="{FE5468ED-484A-4697-AB8B-9FD26F8BE1A1}"/>
                </a:ext>
              </a:extLst>
            </p:cNvPr>
            <p:cNvPicPr>
              <a:picLocks noChangeAspect="1"/>
            </p:cNvPicPr>
            <p:nvPr/>
          </p:nvPicPr>
          <p:blipFill>
            <a:blip r:embed="rId3"/>
            <a:stretch>
              <a:fillRect/>
            </a:stretch>
          </p:blipFill>
          <p:spPr>
            <a:xfrm>
              <a:off x="4585560" y="1086426"/>
              <a:ext cx="2059371" cy="3538918"/>
            </a:xfrm>
            <a:prstGeom prst="rect">
              <a:avLst/>
            </a:prstGeom>
          </p:spPr>
        </p:pic>
        <p:sp>
          <p:nvSpPr>
            <p:cNvPr id="17" name="TextBox 16">
              <a:extLst>
                <a:ext uri="{FF2B5EF4-FFF2-40B4-BE49-F238E27FC236}">
                  <a16:creationId xmlns:a16="http://schemas.microsoft.com/office/drawing/2014/main" id="{81E05BE8-7674-4B00-9CC2-2010B8D4A7F8}"/>
                </a:ext>
              </a:extLst>
            </p:cNvPr>
            <p:cNvSpPr txBox="1"/>
            <p:nvPr/>
          </p:nvSpPr>
          <p:spPr>
            <a:xfrm>
              <a:off x="4754880" y="1258798"/>
              <a:ext cx="1808480" cy="538609"/>
            </a:xfrm>
            <a:prstGeom prst="rect">
              <a:avLst/>
            </a:prstGeom>
          </p:spPr>
          <p:txBody>
            <a:bodyPr vert="horz" wrap="square" lIns="0" tIns="0" rIns="0" bIns="0" rtlCol="0">
              <a:spAutoFit/>
            </a:bodyPr>
            <a:lstStyle/>
            <a:p>
              <a:pPr algn="ctr">
                <a:spcBef>
                  <a:spcPct val="50000"/>
                </a:spcBef>
              </a:pPr>
              <a:r>
                <a:rPr lang="en-GB" sz="1400" b="1" dirty="0">
                  <a:solidFill>
                    <a:schemeClr val="bg1"/>
                  </a:solidFill>
                  <a:latin typeface="Futura Round" pitchFamily="2" charset="0"/>
                  <a:ea typeface="Open Sans" panose="020B0606030504020204" pitchFamily="34" charset="0"/>
                  <a:cs typeface="Open Sans" panose="020B0606030504020204" pitchFamily="34" charset="0"/>
                </a:rPr>
                <a:t>Key Stage 4</a:t>
              </a:r>
            </a:p>
            <a:p>
              <a:pPr algn="ctr">
                <a:spcBef>
                  <a:spcPct val="50000"/>
                </a:spcBef>
              </a:pPr>
              <a:r>
                <a:rPr lang="en-GB" sz="1400" b="1" dirty="0">
                  <a:solidFill>
                    <a:schemeClr val="bg1"/>
                  </a:solidFill>
                  <a:latin typeface="Futura Round" pitchFamily="2" charset="0"/>
                  <a:ea typeface="Open Sans" panose="020B0606030504020204" pitchFamily="34" charset="0"/>
                  <a:cs typeface="Open Sans" panose="020B0606030504020204" pitchFamily="34" charset="0"/>
                </a:rPr>
                <a:t>Year 10 and 11</a:t>
              </a:r>
            </a:p>
          </p:txBody>
        </p:sp>
        <p:sp>
          <p:nvSpPr>
            <p:cNvPr id="18" name="TextBox 17">
              <a:extLst>
                <a:ext uri="{FF2B5EF4-FFF2-40B4-BE49-F238E27FC236}">
                  <a16:creationId xmlns:a16="http://schemas.microsoft.com/office/drawing/2014/main" id="{29679000-884F-4626-964A-CAA259D47B0C}"/>
                </a:ext>
              </a:extLst>
            </p:cNvPr>
            <p:cNvSpPr txBox="1"/>
            <p:nvPr/>
          </p:nvSpPr>
          <p:spPr>
            <a:xfrm>
              <a:off x="4754880" y="2022679"/>
              <a:ext cx="1808480" cy="754053"/>
            </a:xfrm>
            <a:prstGeom prst="rect">
              <a:avLst/>
            </a:prstGeom>
          </p:spPr>
          <p:txBody>
            <a:bodyPr vert="horz" wrap="square" lIns="0" tIns="0" rIns="0" bIns="0" rtlCol="0">
              <a:spAutoFit/>
            </a:bodyPr>
            <a:lstStyle/>
            <a:p>
              <a:pPr algn="ctr">
                <a:spcBef>
                  <a:spcPct val="50000"/>
                </a:spcBef>
              </a:pPr>
              <a:r>
                <a:rPr lang="en-GB" sz="1400" b="1" dirty="0">
                  <a:solidFill>
                    <a:schemeClr val="bg1"/>
                  </a:solidFill>
                  <a:latin typeface="Futura Round" pitchFamily="2" charset="0"/>
                  <a:ea typeface="Open Sans" panose="020B0606030504020204" pitchFamily="34" charset="0"/>
                  <a:cs typeface="Open Sans" panose="020B0606030504020204" pitchFamily="34" charset="0"/>
                </a:rPr>
                <a:t>Prior attainment </a:t>
              </a:r>
            </a:p>
            <a:p>
              <a:pPr algn="ctr">
                <a:spcBef>
                  <a:spcPct val="50000"/>
                </a:spcBef>
              </a:pPr>
              <a:r>
                <a:rPr lang="en-GB" sz="1400" b="1" dirty="0">
                  <a:solidFill>
                    <a:schemeClr val="bg1"/>
                  </a:solidFill>
                  <a:latin typeface="Futura Round" pitchFamily="2" charset="0"/>
                  <a:ea typeface="Open Sans" panose="020B0606030504020204" pitchFamily="34" charset="0"/>
                  <a:cs typeface="Open Sans" panose="020B0606030504020204" pitchFamily="34" charset="0"/>
                </a:rPr>
                <a:t>Y8 Welsh National Tests</a:t>
              </a:r>
            </a:p>
          </p:txBody>
        </p:sp>
        <p:sp>
          <p:nvSpPr>
            <p:cNvPr id="19" name="TextBox 18">
              <a:extLst>
                <a:ext uri="{FF2B5EF4-FFF2-40B4-BE49-F238E27FC236}">
                  <a16:creationId xmlns:a16="http://schemas.microsoft.com/office/drawing/2014/main" id="{C1B132E6-7B94-4245-A06C-08B4C84FDE31}"/>
                </a:ext>
              </a:extLst>
            </p:cNvPr>
            <p:cNvSpPr txBox="1"/>
            <p:nvPr/>
          </p:nvSpPr>
          <p:spPr>
            <a:xfrm>
              <a:off x="4836451" y="3593316"/>
              <a:ext cx="1808480" cy="215444"/>
            </a:xfrm>
            <a:prstGeom prst="rect">
              <a:avLst/>
            </a:prstGeom>
          </p:spPr>
          <p:txBody>
            <a:bodyPr vert="horz" wrap="square" lIns="0" tIns="0" rIns="0" bIns="0" rtlCol="0">
              <a:spAutoFit/>
            </a:bodyPr>
            <a:lstStyle/>
            <a:p>
              <a:pPr algn="ctr">
                <a:spcBef>
                  <a:spcPct val="50000"/>
                </a:spcBef>
              </a:pPr>
              <a:r>
                <a:rPr lang="en-GB" sz="1400" b="1" dirty="0">
                  <a:solidFill>
                    <a:schemeClr val="bg1"/>
                  </a:solidFill>
                  <a:latin typeface="Futura Round" pitchFamily="2" charset="0"/>
                  <a:ea typeface="Open Sans" panose="020B0606030504020204" pitchFamily="34" charset="0"/>
                  <a:cs typeface="Open Sans" panose="020B0606030504020204" pitchFamily="34" charset="0"/>
                </a:rPr>
                <a:t>GCSE points</a:t>
              </a:r>
            </a:p>
          </p:txBody>
        </p:sp>
        <p:sp>
          <p:nvSpPr>
            <p:cNvPr id="20" name="Arrow: Down 19">
              <a:extLst>
                <a:ext uri="{FF2B5EF4-FFF2-40B4-BE49-F238E27FC236}">
                  <a16:creationId xmlns:a16="http://schemas.microsoft.com/office/drawing/2014/main" id="{D070F5AA-180B-4D27-9D11-30B99BF6F661}"/>
                </a:ext>
              </a:extLst>
            </p:cNvPr>
            <p:cNvSpPr/>
            <p:nvPr/>
          </p:nvSpPr>
          <p:spPr>
            <a:xfrm>
              <a:off x="5596198" y="2802336"/>
              <a:ext cx="213360" cy="731520"/>
            </a:xfrm>
            <a:prstGeom prst="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2" name="Title 1">
            <a:extLst>
              <a:ext uri="{FF2B5EF4-FFF2-40B4-BE49-F238E27FC236}">
                <a16:creationId xmlns:a16="http://schemas.microsoft.com/office/drawing/2014/main" id="{D2AEC97F-9330-484B-90B2-5AEFEFECC1AF}"/>
              </a:ext>
            </a:extLst>
          </p:cNvPr>
          <p:cNvSpPr txBox="1">
            <a:spLocks/>
          </p:cNvSpPr>
          <p:nvPr/>
        </p:nvSpPr>
        <p:spPr>
          <a:xfrm>
            <a:off x="343219" y="95358"/>
            <a:ext cx="9944075" cy="646315"/>
          </a:xfrm>
          <a:prstGeom prst="rect">
            <a:avLst/>
          </a:prstGeom>
        </p:spPr>
        <p:txBody>
          <a:bodyPr/>
          <a:lstStyle>
            <a:lvl1pPr algn="ctr" defTabSz="380985" rtl="0" eaLnBrk="1" latinLnBrk="0" hangingPunct="1">
              <a:spcBef>
                <a:spcPct val="0"/>
              </a:spcBef>
              <a:buNone/>
              <a:defRPr sz="3667" kern="1200">
                <a:solidFill>
                  <a:schemeClr val="tx1"/>
                </a:solidFill>
                <a:latin typeface="+mj-lt"/>
                <a:ea typeface="+mj-ea"/>
                <a:cs typeface="+mj-cs"/>
              </a:defRPr>
            </a:lvl1pPr>
          </a:lstStyle>
          <a:p>
            <a:pPr algn="l"/>
            <a:r>
              <a:rPr lang="en-GB" sz="4400" b="1" dirty="0">
                <a:solidFill>
                  <a:srgbClr val="417178"/>
                </a:solidFill>
                <a:latin typeface="Futura Round" pitchFamily="2" charset="0"/>
                <a:cs typeface="FUTURA MEDIUM" panose="020B0602020204020303" pitchFamily="34" charset="-79"/>
              </a:rPr>
              <a:t>How progress is measured – KS4</a:t>
            </a:r>
            <a:br>
              <a:rPr lang="en-GB" sz="4400" dirty="0">
                <a:solidFill>
                  <a:srgbClr val="417178"/>
                </a:solidFill>
                <a:latin typeface="Futura Round" pitchFamily="2" charset="0"/>
                <a:cs typeface="Futura Medium" panose="020B0602020204020303" pitchFamily="34" charset="-79"/>
              </a:rPr>
            </a:br>
            <a:endParaRPr lang="en-GB" sz="4400" dirty="0">
              <a:solidFill>
                <a:srgbClr val="417178"/>
              </a:solidFill>
              <a:latin typeface="Futura Round" pitchFamily="2" charset="0"/>
              <a:cs typeface="Futura Medium" panose="020B0602020204020303" pitchFamily="34" charset="-79"/>
            </a:endParaRPr>
          </a:p>
        </p:txBody>
      </p:sp>
    </p:spTree>
    <p:extLst>
      <p:ext uri="{BB962C8B-B14F-4D97-AF65-F5344CB8AC3E}">
        <p14:creationId xmlns:p14="http://schemas.microsoft.com/office/powerpoint/2010/main" val="380421651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D979C-2D13-4595-8F08-D2E07A707808}"/>
              </a:ext>
            </a:extLst>
          </p:cNvPr>
          <p:cNvSpPr txBox="1">
            <a:spLocks/>
          </p:cNvSpPr>
          <p:nvPr/>
        </p:nvSpPr>
        <p:spPr>
          <a:xfrm>
            <a:off x="1124747" y="1309988"/>
            <a:ext cx="4949491" cy="3574396"/>
          </a:xfrm>
          <a:prstGeom prst="rect">
            <a:avLst/>
          </a:prstGeom>
        </p:spPr>
        <p:txBody>
          <a:bodyPr>
            <a:normAutofit/>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Key Stage 5 </a:t>
            </a:r>
          </a:p>
          <a:p>
            <a:pPr marL="0" indent="0">
              <a:lnSpc>
                <a:spcPct val="90000"/>
              </a:lnSpc>
              <a:spcBef>
                <a:spcPct val="0"/>
              </a:spcBef>
              <a:spcAft>
                <a:spcPts val="600"/>
              </a:spcAft>
              <a:buNone/>
            </a:pPr>
            <a:endParaRPr lang="en-GB" sz="4400" b="1" dirty="0">
              <a:solidFill>
                <a:schemeClr val="tx1">
                  <a:lumMod val="65000"/>
                  <a:lumOff val="35000"/>
                </a:schemeClr>
              </a:solidFill>
              <a:latin typeface="Futura Round Bold" pitchFamily="2" charset="0"/>
              <a:ea typeface="+mj-ea"/>
              <a:cs typeface="+mj-cs"/>
            </a:endParaRPr>
          </a:p>
          <a:p>
            <a:pPr>
              <a:lnSpc>
                <a:spcPct val="90000"/>
              </a:lnSpc>
              <a:spcBef>
                <a:spcPct val="0"/>
              </a:spcBef>
              <a:spcAft>
                <a:spcPts val="600"/>
              </a:spcAft>
            </a:pPr>
            <a:r>
              <a:rPr lang="en-GB" sz="4400" b="1" dirty="0">
                <a:solidFill>
                  <a:schemeClr val="tx1">
                    <a:lumMod val="65000"/>
                    <a:lumOff val="35000"/>
                  </a:schemeClr>
                </a:solidFill>
                <a:latin typeface="Futura Round Bold" pitchFamily="2" charset="0"/>
                <a:ea typeface="+mj-ea"/>
                <a:cs typeface="+mj-cs"/>
              </a:rPr>
              <a:t>A level</a:t>
            </a:r>
          </a:p>
          <a:p>
            <a:pPr>
              <a:lnSpc>
                <a:spcPct val="90000"/>
              </a:lnSpc>
              <a:spcBef>
                <a:spcPct val="0"/>
              </a:spcBef>
              <a:spcAft>
                <a:spcPts val="600"/>
              </a:spcAft>
            </a:pPr>
            <a:r>
              <a:rPr lang="en-GB" sz="4400" b="1" dirty="0">
                <a:solidFill>
                  <a:schemeClr val="tx1">
                    <a:lumMod val="65000"/>
                    <a:lumOff val="35000"/>
                  </a:schemeClr>
                </a:solidFill>
                <a:latin typeface="Futura Round Bold" pitchFamily="2" charset="0"/>
                <a:ea typeface="+mj-ea"/>
                <a:cs typeface="+mj-cs"/>
              </a:rPr>
              <a:t>BTEC</a:t>
            </a:r>
          </a:p>
          <a:p>
            <a:pPr marL="0" indent="0">
              <a:lnSpc>
                <a:spcPct val="90000"/>
              </a:lnSpc>
              <a:spcBef>
                <a:spcPct val="0"/>
              </a:spcBef>
              <a:spcAft>
                <a:spcPts val="600"/>
              </a:spcAft>
              <a:buNone/>
            </a:pPr>
            <a:endParaRPr lang="en-GB" sz="4400" b="1" dirty="0">
              <a:solidFill>
                <a:schemeClr val="tx1">
                  <a:lumMod val="65000"/>
                  <a:lumOff val="35000"/>
                </a:schemeClr>
              </a:solidFill>
              <a:latin typeface="Futura Round Bold" pitchFamily="2" charset="0"/>
              <a:ea typeface="+mj-ea"/>
              <a:cs typeface="+mj-cs"/>
            </a:endParaRPr>
          </a:p>
        </p:txBody>
      </p:sp>
      <p:pic>
        <p:nvPicPr>
          <p:cNvPr id="4" name="Picture 3" descr="Graphical user interface, application&#10;&#10;Description automatically generated">
            <a:extLst>
              <a:ext uri="{FF2B5EF4-FFF2-40B4-BE49-F238E27FC236}">
                <a16:creationId xmlns:a16="http://schemas.microsoft.com/office/drawing/2014/main" id="{9D3DC38F-8A69-684A-A647-26CD818FDC58}"/>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272915273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5CE6C9-AC15-44A3-ACBD-AD93A190B2C2}"/>
              </a:ext>
            </a:extLst>
          </p:cNvPr>
          <p:cNvGraphicFramePr>
            <a:graphicFrameLocks noGrp="1"/>
          </p:cNvGraphicFramePr>
          <p:nvPr>
            <p:extLst>
              <p:ext uri="{D42A27DB-BD31-4B8C-83A1-F6EECF244321}">
                <p14:modId xmlns:p14="http://schemas.microsoft.com/office/powerpoint/2010/main" val="4011640671"/>
              </p:ext>
            </p:extLst>
          </p:nvPr>
        </p:nvGraphicFramePr>
        <p:xfrm>
          <a:off x="4075349" y="215625"/>
          <a:ext cx="2009302" cy="4267200"/>
        </p:xfrm>
        <a:graphic>
          <a:graphicData uri="http://schemas.openxmlformats.org/drawingml/2006/table">
            <a:tbl>
              <a:tblPr firstRow="1" bandRow="1"/>
              <a:tblGrid>
                <a:gridCol w="611809">
                  <a:extLst>
                    <a:ext uri="{9D8B030D-6E8A-4147-A177-3AD203B41FA5}">
                      <a16:colId xmlns:a16="http://schemas.microsoft.com/office/drawing/2014/main" val="1972966382"/>
                    </a:ext>
                  </a:extLst>
                </a:gridCol>
                <a:gridCol w="1397493">
                  <a:extLst>
                    <a:ext uri="{9D8B030D-6E8A-4147-A177-3AD203B41FA5}">
                      <a16:colId xmlns:a16="http://schemas.microsoft.com/office/drawing/2014/main" val="1740608666"/>
                    </a:ext>
                  </a:extLst>
                </a:gridCol>
              </a:tblGrid>
              <a:tr h="4064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A Level </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0BAAC"/>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599305043"/>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7.0-&lt;7.5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639624967"/>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6.7-&lt;7.0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036046928"/>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6.4-&lt;6.7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529167439"/>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6.1-&lt;6.4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615918116"/>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5.8-&lt;6.1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1372775194"/>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5.5-&lt;5.8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952205155"/>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5.2-&lt;5.5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499738306"/>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4.7-&lt;5.2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356458203"/>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4.0-&lt;4.7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300302372"/>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11</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0.0-&lt;4.0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875450070"/>
                  </a:ext>
                </a:extLst>
              </a:tr>
            </a:tbl>
          </a:graphicData>
        </a:graphic>
      </p:graphicFrame>
      <p:sp>
        <p:nvSpPr>
          <p:cNvPr id="4" name="TextBox 3">
            <a:extLst>
              <a:ext uri="{FF2B5EF4-FFF2-40B4-BE49-F238E27FC236}">
                <a16:creationId xmlns:a16="http://schemas.microsoft.com/office/drawing/2014/main" id="{8B26107C-4A8D-4107-91D8-3D790525F438}"/>
              </a:ext>
            </a:extLst>
          </p:cNvPr>
          <p:cNvSpPr txBox="1"/>
          <p:nvPr/>
        </p:nvSpPr>
        <p:spPr>
          <a:xfrm>
            <a:off x="3032143" y="4555564"/>
            <a:ext cx="3703806" cy="369332"/>
          </a:xfrm>
          <a:prstGeom prst="rect">
            <a:avLst/>
          </a:prstGeom>
          <a:noFill/>
        </p:spPr>
        <p:txBody>
          <a:bodyPr wrap="square">
            <a:spAutoFit/>
          </a:bodyPr>
          <a:lstStyle/>
          <a:p>
            <a:pPr marL="122764" indent="0" algn="ctr">
              <a:spcBef>
                <a:spcPts val="800"/>
              </a:spcBef>
              <a:spcAft>
                <a:spcPts val="0"/>
              </a:spcAft>
              <a:buClr>
                <a:schemeClr val="accent2">
                  <a:lumMod val="75000"/>
                </a:schemeClr>
              </a:buClr>
              <a:buNone/>
            </a:pPr>
            <a:r>
              <a:rPr lang="en-GB" sz="1800" b="1" dirty="0">
                <a:solidFill>
                  <a:srgbClr val="417178"/>
                </a:solidFill>
              </a:rPr>
              <a:t>There are 11 A level bands </a:t>
            </a:r>
            <a:endParaRPr lang="en-GB" sz="1800" b="1" i="1" dirty="0">
              <a:solidFill>
                <a:srgbClr val="417178"/>
              </a:solidFill>
            </a:endParaRPr>
          </a:p>
        </p:txBody>
      </p:sp>
      <p:sp>
        <p:nvSpPr>
          <p:cNvPr id="6" name="Content Placeholder 3">
            <a:extLst>
              <a:ext uri="{FF2B5EF4-FFF2-40B4-BE49-F238E27FC236}">
                <a16:creationId xmlns:a16="http://schemas.microsoft.com/office/drawing/2014/main" id="{6E2D97F3-F0CB-4151-8E99-69CF0C7E2E5F}"/>
              </a:ext>
            </a:extLst>
          </p:cNvPr>
          <p:cNvSpPr txBox="1">
            <a:spLocks/>
          </p:cNvSpPr>
          <p:nvPr/>
        </p:nvSpPr>
        <p:spPr>
          <a:xfrm>
            <a:off x="6477240" y="4204676"/>
            <a:ext cx="2439335" cy="811945"/>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600" b="1" dirty="0">
                <a:solidFill>
                  <a:srgbClr val="417178"/>
                </a:solidFill>
              </a:rPr>
              <a:t>And 10 at BTEC – note these have a different distribution pattern </a:t>
            </a:r>
            <a:endParaRPr lang="en-GB" sz="1600" b="1" i="1" dirty="0">
              <a:solidFill>
                <a:srgbClr val="417178"/>
              </a:solidFill>
            </a:endParaRPr>
          </a:p>
          <a:p>
            <a:pPr marL="0" indent="0">
              <a:spcBef>
                <a:spcPts val="1111"/>
              </a:spcBef>
              <a:buClr>
                <a:schemeClr val="accent2">
                  <a:lumMod val="75000"/>
                </a:schemeClr>
              </a:buClr>
              <a:buNone/>
            </a:pPr>
            <a:endParaRPr lang="en-GB" sz="1944" i="1" dirty="0"/>
          </a:p>
        </p:txBody>
      </p:sp>
      <p:sp>
        <p:nvSpPr>
          <p:cNvPr id="7" name="Content Placeholder 3">
            <a:extLst>
              <a:ext uri="{FF2B5EF4-FFF2-40B4-BE49-F238E27FC236}">
                <a16:creationId xmlns:a16="http://schemas.microsoft.com/office/drawing/2014/main" id="{5D68E035-3DDD-421A-BA5E-5A41AFA4C24A}"/>
              </a:ext>
            </a:extLst>
          </p:cNvPr>
          <p:cNvSpPr txBox="1">
            <a:spLocks/>
          </p:cNvSpPr>
          <p:nvPr/>
        </p:nvSpPr>
        <p:spPr>
          <a:xfrm>
            <a:off x="-81350" y="507154"/>
            <a:ext cx="4113524" cy="1725772"/>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4400" b="1" dirty="0">
                <a:solidFill>
                  <a:srgbClr val="417178"/>
                </a:solidFill>
                <a:latin typeface="Futura Round" pitchFamily="2" charset="0"/>
              </a:rPr>
              <a:t>Students are sorted into Alps Bands according to prior attainment</a:t>
            </a:r>
            <a:endParaRPr lang="en-GB" sz="4400" b="1" i="1" dirty="0">
              <a:solidFill>
                <a:srgbClr val="417178"/>
              </a:solidFill>
              <a:latin typeface="Futura Round" pitchFamily="2" charset="0"/>
            </a:endParaRPr>
          </a:p>
          <a:p>
            <a:pPr marL="0" indent="0">
              <a:spcBef>
                <a:spcPts val="1111"/>
              </a:spcBef>
              <a:buClr>
                <a:schemeClr val="accent2">
                  <a:lumMod val="75000"/>
                </a:schemeClr>
              </a:buClr>
              <a:buNone/>
            </a:pPr>
            <a:endParaRPr lang="en-GB" sz="3200" i="1" dirty="0"/>
          </a:p>
        </p:txBody>
      </p:sp>
      <p:graphicFrame>
        <p:nvGraphicFramePr>
          <p:cNvPr id="9" name="Table 8">
            <a:extLst>
              <a:ext uri="{FF2B5EF4-FFF2-40B4-BE49-F238E27FC236}">
                <a16:creationId xmlns:a16="http://schemas.microsoft.com/office/drawing/2014/main" id="{A07347A6-D54F-4EEB-A00C-3D7937161D73}"/>
              </a:ext>
            </a:extLst>
          </p:cNvPr>
          <p:cNvGraphicFramePr>
            <a:graphicFrameLocks noGrp="1"/>
          </p:cNvGraphicFramePr>
          <p:nvPr>
            <p:extLst>
              <p:ext uri="{D42A27DB-BD31-4B8C-83A1-F6EECF244321}">
                <p14:modId xmlns:p14="http://schemas.microsoft.com/office/powerpoint/2010/main" val="2320544933"/>
              </p:ext>
            </p:extLst>
          </p:nvPr>
        </p:nvGraphicFramePr>
        <p:xfrm>
          <a:off x="6703274" y="196271"/>
          <a:ext cx="2009302" cy="3916680"/>
        </p:xfrm>
        <a:graphic>
          <a:graphicData uri="http://schemas.openxmlformats.org/drawingml/2006/table">
            <a:tbl>
              <a:tblPr firstRow="1" bandRow="1">
                <a:tableStyleId>{5C22544A-7EE6-4342-B048-85BDC9FD1C3A}</a:tableStyleId>
              </a:tblPr>
              <a:tblGrid>
                <a:gridCol w="477475">
                  <a:extLst>
                    <a:ext uri="{9D8B030D-6E8A-4147-A177-3AD203B41FA5}">
                      <a16:colId xmlns:a16="http://schemas.microsoft.com/office/drawing/2014/main" val="1260144366"/>
                    </a:ext>
                  </a:extLst>
                </a:gridCol>
                <a:gridCol w="1531827">
                  <a:extLst>
                    <a:ext uri="{9D8B030D-6E8A-4147-A177-3AD203B41FA5}">
                      <a16:colId xmlns:a16="http://schemas.microsoft.com/office/drawing/2014/main" val="1740608666"/>
                    </a:ext>
                  </a:extLst>
                </a:gridCol>
              </a:tblGrid>
              <a:tr h="346603">
                <a:tc gridSpan="2">
                  <a:txBody>
                    <a:body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BTEC</a:t>
                      </a:r>
                    </a:p>
                  </a:txBody>
                  <a:tcPr marL="121920" marR="121920" marT="60960" marB="60960">
                    <a:solidFill>
                      <a:srgbClr val="58595B"/>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8595B"/>
                    </a:solidFill>
                  </a:tcPr>
                </a:tc>
                <a:extLst>
                  <a:ext uri="{0D108BD9-81ED-4DB2-BD59-A6C34878D82A}">
                    <a16:rowId xmlns:a16="http://schemas.microsoft.com/office/drawing/2014/main" val="3276400465"/>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58595B"/>
                    </a:solidFill>
                  </a:tcPr>
                </a:tc>
                <a:tc>
                  <a:txBody>
                    <a:bodyPr/>
                    <a:lstStyle/>
                    <a:p>
                      <a:pPr algn="ctr"/>
                      <a:endPar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58595B"/>
                    </a:solidFill>
                  </a:tcPr>
                </a:tc>
                <a:extLst>
                  <a:ext uri="{0D108BD9-81ED-4DB2-BD59-A6C34878D82A}">
                    <a16:rowId xmlns:a16="http://schemas.microsoft.com/office/drawing/2014/main" val="2599305043"/>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6.4-&lt;6.7</a:t>
                      </a:r>
                    </a:p>
                  </a:txBody>
                  <a:tcPr>
                    <a:solidFill>
                      <a:srgbClr val="58595B"/>
                    </a:solidFill>
                  </a:tcPr>
                </a:tc>
                <a:extLst>
                  <a:ext uri="{0D108BD9-81ED-4DB2-BD59-A6C34878D82A}">
                    <a16:rowId xmlns:a16="http://schemas.microsoft.com/office/drawing/2014/main" val="3639624967"/>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6.1-&lt;6.4</a:t>
                      </a:r>
                    </a:p>
                  </a:txBody>
                  <a:tcPr>
                    <a:solidFill>
                      <a:srgbClr val="58595B"/>
                    </a:solidFill>
                  </a:tcPr>
                </a:tc>
                <a:extLst>
                  <a:ext uri="{0D108BD9-81ED-4DB2-BD59-A6C34878D82A}">
                    <a16:rowId xmlns:a16="http://schemas.microsoft.com/office/drawing/2014/main" val="3036046928"/>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5.8-&lt;6.1</a:t>
                      </a:r>
                    </a:p>
                  </a:txBody>
                  <a:tcPr>
                    <a:solidFill>
                      <a:srgbClr val="58595B"/>
                    </a:solidFill>
                  </a:tcPr>
                </a:tc>
                <a:extLst>
                  <a:ext uri="{0D108BD9-81ED-4DB2-BD59-A6C34878D82A}">
                    <a16:rowId xmlns:a16="http://schemas.microsoft.com/office/drawing/2014/main" val="3529167439"/>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5.5-&lt;5.8</a:t>
                      </a:r>
                    </a:p>
                  </a:txBody>
                  <a:tcPr>
                    <a:solidFill>
                      <a:srgbClr val="58595B"/>
                    </a:solidFill>
                  </a:tcPr>
                </a:tc>
                <a:extLst>
                  <a:ext uri="{0D108BD9-81ED-4DB2-BD59-A6C34878D82A}">
                    <a16:rowId xmlns:a16="http://schemas.microsoft.com/office/drawing/2014/main" val="615918116"/>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5.2-&lt;5.5</a:t>
                      </a:r>
                    </a:p>
                  </a:txBody>
                  <a:tcPr>
                    <a:solidFill>
                      <a:srgbClr val="58595B"/>
                    </a:solidFill>
                  </a:tcPr>
                </a:tc>
                <a:extLst>
                  <a:ext uri="{0D108BD9-81ED-4DB2-BD59-A6C34878D82A}">
                    <a16:rowId xmlns:a16="http://schemas.microsoft.com/office/drawing/2014/main" val="1372775194"/>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4.7&lt;5.2</a:t>
                      </a:r>
                    </a:p>
                  </a:txBody>
                  <a:tcPr>
                    <a:solidFill>
                      <a:srgbClr val="58595B"/>
                    </a:solidFill>
                  </a:tcPr>
                </a:tc>
                <a:extLst>
                  <a:ext uri="{0D108BD9-81ED-4DB2-BD59-A6C34878D82A}">
                    <a16:rowId xmlns:a16="http://schemas.microsoft.com/office/drawing/2014/main" val="2952205155"/>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4.3-&lt;4.7</a:t>
                      </a:r>
                    </a:p>
                  </a:txBody>
                  <a:tcPr>
                    <a:solidFill>
                      <a:srgbClr val="58595B"/>
                    </a:solidFill>
                  </a:tcPr>
                </a:tc>
                <a:extLst>
                  <a:ext uri="{0D108BD9-81ED-4DB2-BD59-A6C34878D82A}">
                    <a16:rowId xmlns:a16="http://schemas.microsoft.com/office/drawing/2014/main" val="3499738306"/>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4.0-&lt;4.3</a:t>
                      </a:r>
                    </a:p>
                  </a:txBody>
                  <a:tcPr>
                    <a:solidFill>
                      <a:srgbClr val="58595B"/>
                    </a:solidFill>
                  </a:tcPr>
                </a:tc>
                <a:extLst>
                  <a:ext uri="{0D108BD9-81ED-4DB2-BD59-A6C34878D82A}">
                    <a16:rowId xmlns:a16="http://schemas.microsoft.com/office/drawing/2014/main" val="2356458203"/>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3.5-&lt;4.0</a:t>
                      </a:r>
                    </a:p>
                  </a:txBody>
                  <a:tcPr>
                    <a:solidFill>
                      <a:srgbClr val="58595B"/>
                    </a:solidFill>
                  </a:tcPr>
                </a:tc>
                <a:extLst>
                  <a:ext uri="{0D108BD9-81ED-4DB2-BD59-A6C34878D82A}">
                    <a16:rowId xmlns:a16="http://schemas.microsoft.com/office/drawing/2014/main" val="2875450070"/>
                  </a:ext>
                </a:extLst>
              </a:tr>
            </a:tbl>
          </a:graphicData>
        </a:graphic>
      </p:graphicFrame>
    </p:spTree>
    <p:extLst>
      <p:ext uri="{BB962C8B-B14F-4D97-AF65-F5344CB8AC3E}">
        <p14:creationId xmlns:p14="http://schemas.microsoft.com/office/powerpoint/2010/main" val="7009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CE0E70-8835-40E7-8BA4-B153AB492BB8}"/>
              </a:ext>
            </a:extLst>
          </p:cNvPr>
          <p:cNvSpPr/>
          <p:nvPr/>
        </p:nvSpPr>
        <p:spPr>
          <a:xfrm>
            <a:off x="2836145" y="1975445"/>
            <a:ext cx="5080000" cy="1569660"/>
          </a:xfrm>
          <a:prstGeom prst="rect">
            <a:avLst/>
          </a:prstGeom>
        </p:spPr>
        <p:txBody>
          <a:bodyPr>
            <a:spAutoFit/>
          </a:bodyPr>
          <a:lstStyle/>
          <a:p>
            <a:pPr marL="122764" algn="ctr">
              <a:spcBef>
                <a:spcPts val="800"/>
              </a:spcBef>
              <a:buClr>
                <a:schemeClr val="accent2">
                  <a:lumMod val="75000"/>
                </a:schemeClr>
              </a:buClr>
            </a:pPr>
            <a:r>
              <a:rPr lang="en-GB" sz="2400" b="1" dirty="0">
                <a:solidFill>
                  <a:srgbClr val="417178"/>
                </a:solidFill>
              </a:rPr>
              <a:t>For each school in the national dataset, Alps measure how much progress they make with the students they had in each band</a:t>
            </a:r>
          </a:p>
        </p:txBody>
      </p:sp>
      <p:sp>
        <p:nvSpPr>
          <p:cNvPr id="3" name="Content Placeholder 3">
            <a:extLst>
              <a:ext uri="{FF2B5EF4-FFF2-40B4-BE49-F238E27FC236}">
                <a16:creationId xmlns:a16="http://schemas.microsoft.com/office/drawing/2014/main" id="{2F6FBE07-2044-48D2-B98D-E55353469DC4}"/>
              </a:ext>
            </a:extLst>
          </p:cNvPr>
          <p:cNvSpPr txBox="1">
            <a:spLocks/>
          </p:cNvSpPr>
          <p:nvPr/>
        </p:nvSpPr>
        <p:spPr>
          <a:xfrm>
            <a:off x="3181452" y="1880024"/>
            <a:ext cx="5318744" cy="1392778"/>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Using prior attainment band 5 at GCSE, we can see that students make different amounts of progress in different schools</a:t>
            </a:r>
          </a:p>
        </p:txBody>
      </p:sp>
      <p:sp>
        <p:nvSpPr>
          <p:cNvPr id="4" name="TextBox 3">
            <a:extLst>
              <a:ext uri="{FF2B5EF4-FFF2-40B4-BE49-F238E27FC236}">
                <a16:creationId xmlns:a16="http://schemas.microsoft.com/office/drawing/2014/main" id="{A1C1C234-5B78-41FD-882A-48B15A33B2BE}"/>
              </a:ext>
            </a:extLst>
          </p:cNvPr>
          <p:cNvSpPr txBox="1"/>
          <p:nvPr/>
        </p:nvSpPr>
        <p:spPr>
          <a:xfrm>
            <a:off x="3173107"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66.49</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7DE773E2-7E51-4F39-B26C-95674B029AF6}"/>
              </a:ext>
            </a:extLst>
          </p:cNvPr>
          <p:cNvCxnSpPr/>
          <p:nvPr/>
        </p:nvCxnSpPr>
        <p:spPr>
          <a:xfrm>
            <a:off x="3872303"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02E9309-0EC5-4285-9118-9FB4D7849DD4}"/>
              </a:ext>
            </a:extLst>
          </p:cNvPr>
          <p:cNvCxnSpPr/>
          <p:nvPr/>
        </p:nvCxnSpPr>
        <p:spPr>
          <a:xfrm>
            <a:off x="5200331"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08BF297-8F7A-4668-AB65-DB14D32167E4}"/>
              </a:ext>
            </a:extLst>
          </p:cNvPr>
          <p:cNvSpPr txBox="1"/>
          <p:nvPr/>
        </p:nvSpPr>
        <p:spPr>
          <a:xfrm>
            <a:off x="4487971"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83.33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AACFEEB-BC7C-4434-9AA9-A5281249DCB9}"/>
              </a:ext>
            </a:extLst>
          </p:cNvPr>
          <p:cNvSpPr txBox="1"/>
          <p:nvPr/>
        </p:nvSpPr>
        <p:spPr>
          <a:xfrm>
            <a:off x="580100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87.56</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34D619D-C71A-4FA6-9355-DA95C802301D}"/>
              </a:ext>
            </a:extLst>
          </p:cNvPr>
          <p:cNvSpPr txBox="1"/>
          <p:nvPr/>
        </p:nvSpPr>
        <p:spPr>
          <a:xfrm>
            <a:off x="710559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92.00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5F2DFC1F-EFFC-4EA7-AFEA-0A6BD13CD6CA}"/>
              </a:ext>
            </a:extLst>
          </p:cNvPr>
          <p:cNvSpPr txBox="1"/>
          <p:nvPr/>
        </p:nvSpPr>
        <p:spPr>
          <a:xfrm>
            <a:off x="8478396"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106.00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A0483CBC-3FFC-484F-98BA-980C0F631656}"/>
              </a:ext>
            </a:extLst>
          </p:cNvPr>
          <p:cNvCxnSpPr/>
          <p:nvPr/>
        </p:nvCxnSpPr>
        <p:spPr>
          <a:xfrm>
            <a:off x="6494298"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28EFBE52-0475-448B-A81F-2EEB00CECF8D}"/>
              </a:ext>
            </a:extLst>
          </p:cNvPr>
          <p:cNvCxnSpPr/>
          <p:nvPr/>
        </p:nvCxnSpPr>
        <p:spPr>
          <a:xfrm>
            <a:off x="7865345" y="883523"/>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Content Placeholder 3">
            <a:extLst>
              <a:ext uri="{FF2B5EF4-FFF2-40B4-BE49-F238E27FC236}">
                <a16:creationId xmlns:a16="http://schemas.microsoft.com/office/drawing/2014/main" id="{E6787C3F-9DDB-49B5-B2EA-15951AA24061}"/>
              </a:ext>
            </a:extLst>
          </p:cNvPr>
          <p:cNvSpPr txBox="1">
            <a:spLocks/>
          </p:cNvSpPr>
          <p:nvPr/>
        </p:nvSpPr>
        <p:spPr>
          <a:xfrm>
            <a:off x="3043038" y="2035869"/>
            <a:ext cx="5739375" cy="143498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The schools are now ranked from highest points to lowest </a:t>
            </a:r>
          </a:p>
          <a:p>
            <a:pPr marL="0" indent="0">
              <a:spcBef>
                <a:spcPts val="1111"/>
              </a:spcBef>
              <a:buClr>
                <a:schemeClr val="accent2">
                  <a:lumMod val="75000"/>
                </a:schemeClr>
              </a:buClr>
              <a:buNone/>
            </a:pPr>
            <a:endParaRPr lang="en-GB" sz="1944" i="1" dirty="0">
              <a:solidFill>
                <a:srgbClr val="417178"/>
              </a:solidFill>
            </a:endParaRPr>
          </a:p>
        </p:txBody>
      </p:sp>
      <p:sp>
        <p:nvSpPr>
          <p:cNvPr id="14" name="Content Placeholder 3">
            <a:extLst>
              <a:ext uri="{FF2B5EF4-FFF2-40B4-BE49-F238E27FC236}">
                <a16:creationId xmlns:a16="http://schemas.microsoft.com/office/drawing/2014/main" id="{BFAA1D7F-504F-468D-8C49-AC429C1EA904}"/>
              </a:ext>
            </a:extLst>
          </p:cNvPr>
          <p:cNvSpPr txBox="1">
            <a:spLocks/>
          </p:cNvSpPr>
          <p:nvPr/>
        </p:nvSpPr>
        <p:spPr>
          <a:xfrm>
            <a:off x="3173107" y="1804307"/>
            <a:ext cx="5822031" cy="230556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The schools achieving progress outcomes in the 25% become red hot</a:t>
            </a:r>
          </a:p>
          <a:p>
            <a:pPr marL="122764" indent="0" algn="ctr">
              <a:spcBef>
                <a:spcPts val="800"/>
              </a:spcBef>
              <a:spcAft>
                <a:spcPts val="0"/>
              </a:spcAft>
              <a:buClr>
                <a:schemeClr val="accent2">
                  <a:lumMod val="75000"/>
                </a:schemeClr>
              </a:buClr>
              <a:buNone/>
            </a:pPr>
            <a:r>
              <a:rPr lang="en-GB" sz="1944" b="1" dirty="0">
                <a:solidFill>
                  <a:srgbClr val="417178"/>
                </a:solidFill>
              </a:rPr>
              <a:t>Those in the lowest 25% have blue outcome points </a:t>
            </a:r>
          </a:p>
          <a:p>
            <a:pPr marL="0" indent="0">
              <a:spcBef>
                <a:spcPts val="1111"/>
              </a:spcBef>
              <a:buClr>
                <a:schemeClr val="accent2">
                  <a:lumMod val="75000"/>
                </a:schemeClr>
              </a:buClr>
              <a:buNone/>
            </a:pPr>
            <a:endParaRPr lang="en-GB" sz="1944" i="1" dirty="0">
              <a:solidFill>
                <a:srgbClr val="417178"/>
              </a:solidFill>
            </a:endParaRPr>
          </a:p>
        </p:txBody>
      </p:sp>
      <p:sp>
        <p:nvSpPr>
          <p:cNvPr id="15" name="Rectangle 14">
            <a:extLst>
              <a:ext uri="{FF2B5EF4-FFF2-40B4-BE49-F238E27FC236}">
                <a16:creationId xmlns:a16="http://schemas.microsoft.com/office/drawing/2014/main" id="{18658626-D0DF-427D-B2F1-B3035CE82BEF}"/>
              </a:ext>
            </a:extLst>
          </p:cNvPr>
          <p:cNvSpPr/>
          <p:nvPr/>
        </p:nvSpPr>
        <p:spPr>
          <a:xfrm>
            <a:off x="8310297" y="1173796"/>
            <a:ext cx="956031"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100</a:t>
            </a:r>
            <a:r>
              <a:rPr lang="en-GB" sz="2400" b="1" baseline="30000" dirty="0">
                <a:solidFill>
                  <a:srgbClr val="417178"/>
                </a:solidFill>
              </a:rPr>
              <a:t>th</a:t>
            </a:r>
            <a:endParaRPr lang="en-GB" sz="2400" b="1" dirty="0">
              <a:solidFill>
                <a:srgbClr val="417178"/>
              </a:solidFill>
            </a:endParaRPr>
          </a:p>
        </p:txBody>
      </p:sp>
      <p:sp>
        <p:nvSpPr>
          <p:cNvPr id="16" name="Rectangle 15">
            <a:extLst>
              <a:ext uri="{FF2B5EF4-FFF2-40B4-BE49-F238E27FC236}">
                <a16:creationId xmlns:a16="http://schemas.microsoft.com/office/drawing/2014/main" id="{00164364-7D77-4870-BE43-4C49E04532C0}"/>
              </a:ext>
            </a:extLst>
          </p:cNvPr>
          <p:cNvSpPr/>
          <p:nvPr/>
        </p:nvSpPr>
        <p:spPr>
          <a:xfrm>
            <a:off x="7002030" y="1186424"/>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75</a:t>
            </a:r>
            <a:r>
              <a:rPr lang="en-GB" sz="2400" b="1" baseline="30000" dirty="0">
                <a:solidFill>
                  <a:srgbClr val="417178"/>
                </a:solidFill>
              </a:rPr>
              <a:t>th</a:t>
            </a:r>
            <a:endParaRPr lang="en-GB" sz="2400" b="1" dirty="0">
              <a:solidFill>
                <a:srgbClr val="417178"/>
              </a:solidFill>
            </a:endParaRPr>
          </a:p>
        </p:txBody>
      </p:sp>
      <p:sp>
        <p:nvSpPr>
          <p:cNvPr id="17" name="Rectangle 16">
            <a:extLst>
              <a:ext uri="{FF2B5EF4-FFF2-40B4-BE49-F238E27FC236}">
                <a16:creationId xmlns:a16="http://schemas.microsoft.com/office/drawing/2014/main" id="{A47A776E-AA0A-4DE7-BEF4-48B5EA9720D3}"/>
              </a:ext>
            </a:extLst>
          </p:cNvPr>
          <p:cNvSpPr/>
          <p:nvPr/>
        </p:nvSpPr>
        <p:spPr>
          <a:xfrm>
            <a:off x="5668131" y="1175758"/>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50</a:t>
            </a:r>
            <a:r>
              <a:rPr lang="en-GB" sz="2400" b="1" baseline="30000" dirty="0">
                <a:solidFill>
                  <a:srgbClr val="417178"/>
                </a:solidFill>
              </a:rPr>
              <a:t>th</a:t>
            </a:r>
            <a:endParaRPr lang="en-GB" sz="2400" b="1" dirty="0">
              <a:solidFill>
                <a:srgbClr val="417178"/>
              </a:solidFill>
            </a:endParaRPr>
          </a:p>
        </p:txBody>
      </p:sp>
      <p:sp>
        <p:nvSpPr>
          <p:cNvPr id="18" name="Rectangle 17">
            <a:extLst>
              <a:ext uri="{FF2B5EF4-FFF2-40B4-BE49-F238E27FC236}">
                <a16:creationId xmlns:a16="http://schemas.microsoft.com/office/drawing/2014/main" id="{E0E87FA7-767F-4E5C-B889-10669C4CD2FE}"/>
              </a:ext>
            </a:extLst>
          </p:cNvPr>
          <p:cNvSpPr/>
          <p:nvPr/>
        </p:nvSpPr>
        <p:spPr>
          <a:xfrm>
            <a:off x="4355787" y="1175329"/>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25</a:t>
            </a:r>
            <a:r>
              <a:rPr lang="en-GB" sz="2400" b="1" baseline="30000" dirty="0">
                <a:solidFill>
                  <a:srgbClr val="417178"/>
                </a:solidFill>
              </a:rPr>
              <a:t>th</a:t>
            </a:r>
            <a:endParaRPr lang="en-GB" sz="2400" b="1" dirty="0">
              <a:solidFill>
                <a:srgbClr val="417178"/>
              </a:solidFill>
            </a:endParaRPr>
          </a:p>
        </p:txBody>
      </p:sp>
      <p:sp>
        <p:nvSpPr>
          <p:cNvPr id="19" name="Rectangle 18">
            <a:extLst>
              <a:ext uri="{FF2B5EF4-FFF2-40B4-BE49-F238E27FC236}">
                <a16:creationId xmlns:a16="http://schemas.microsoft.com/office/drawing/2014/main" id="{40885A1E-0FA7-4C42-85EE-F7284D58A9F6}"/>
              </a:ext>
            </a:extLst>
          </p:cNvPr>
          <p:cNvSpPr/>
          <p:nvPr/>
        </p:nvSpPr>
        <p:spPr>
          <a:xfrm>
            <a:off x="3299600" y="1186424"/>
            <a:ext cx="463909"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0</a:t>
            </a:r>
          </a:p>
        </p:txBody>
      </p:sp>
      <p:sp>
        <p:nvSpPr>
          <p:cNvPr id="20" name="Content Placeholder 3">
            <a:extLst>
              <a:ext uri="{FF2B5EF4-FFF2-40B4-BE49-F238E27FC236}">
                <a16:creationId xmlns:a16="http://schemas.microsoft.com/office/drawing/2014/main" id="{72DBD59F-1638-4BD2-B329-02263B2B6C9E}"/>
              </a:ext>
            </a:extLst>
          </p:cNvPr>
          <p:cNvSpPr txBox="1">
            <a:spLocks/>
          </p:cNvSpPr>
          <p:nvPr/>
        </p:nvSpPr>
        <p:spPr>
          <a:xfrm>
            <a:off x="3157385" y="2204279"/>
            <a:ext cx="5822031" cy="2439973"/>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800" dirty="0">
                <a:solidFill>
                  <a:srgbClr val="666666"/>
                </a:solidFill>
              </a:rPr>
              <a:t>The points scored by the provider at the 75% line become the Minimum Expected Points needed to be achieved ON AVERAGE by students in this category if you are to be RED HOT overall as a school.</a:t>
            </a:r>
          </a:p>
          <a:p>
            <a:pPr marL="122764" indent="0" algn="ctr">
              <a:spcBef>
                <a:spcPts val="800"/>
              </a:spcBef>
              <a:spcAft>
                <a:spcPts val="0"/>
              </a:spcAft>
              <a:buClr>
                <a:schemeClr val="accent2">
                  <a:lumMod val="75000"/>
                </a:schemeClr>
              </a:buClr>
              <a:buNone/>
            </a:pPr>
            <a:endParaRPr lang="en-GB" sz="1800" dirty="0">
              <a:solidFill>
                <a:srgbClr val="666666"/>
              </a:solidFill>
            </a:endParaRPr>
          </a:p>
          <a:p>
            <a:pPr marL="122764" indent="0" algn="ctr">
              <a:spcBef>
                <a:spcPts val="800"/>
              </a:spcBef>
              <a:spcAft>
                <a:spcPts val="0"/>
              </a:spcAft>
              <a:buClr>
                <a:schemeClr val="accent2">
                  <a:lumMod val="75000"/>
                </a:schemeClr>
              </a:buClr>
              <a:buNone/>
            </a:pPr>
            <a:r>
              <a:rPr lang="en-GB" sz="1800" dirty="0">
                <a:solidFill>
                  <a:srgbClr val="666666"/>
                </a:solidFill>
              </a:rPr>
              <a:t>This can be translated into an A level grade. This is known as the Minimum Expected Grade or MEG.</a:t>
            </a:r>
          </a:p>
          <a:p>
            <a:pPr marL="122764" indent="0" algn="ctr">
              <a:spcBef>
                <a:spcPts val="800"/>
              </a:spcBef>
              <a:spcAft>
                <a:spcPts val="0"/>
              </a:spcAft>
              <a:buClr>
                <a:schemeClr val="accent2">
                  <a:lumMod val="75000"/>
                </a:schemeClr>
              </a:buClr>
              <a:buNone/>
            </a:pPr>
            <a:endParaRPr lang="en-GB" sz="1800" dirty="0">
              <a:solidFill>
                <a:srgbClr val="666666"/>
              </a:solidFill>
            </a:endParaRPr>
          </a:p>
          <a:p>
            <a:pPr marL="0" indent="0">
              <a:spcBef>
                <a:spcPts val="1111"/>
              </a:spcBef>
              <a:buClr>
                <a:schemeClr val="accent2">
                  <a:lumMod val="75000"/>
                </a:schemeClr>
              </a:buClr>
              <a:buNone/>
            </a:pPr>
            <a:endParaRPr lang="en-GB" sz="1800" i="1" dirty="0">
              <a:solidFill>
                <a:srgbClr val="666666"/>
              </a:solidFill>
            </a:endParaRPr>
          </a:p>
        </p:txBody>
      </p:sp>
      <p:sp>
        <p:nvSpPr>
          <p:cNvPr id="21" name="TextBox 20">
            <a:extLst>
              <a:ext uri="{FF2B5EF4-FFF2-40B4-BE49-F238E27FC236}">
                <a16:creationId xmlns:a16="http://schemas.microsoft.com/office/drawing/2014/main" id="{0F624E4D-0B3B-437A-998F-651C6BE87A0A}"/>
              </a:ext>
            </a:extLst>
          </p:cNvPr>
          <p:cNvSpPr txBox="1"/>
          <p:nvPr/>
        </p:nvSpPr>
        <p:spPr>
          <a:xfrm>
            <a:off x="7107337" y="629208"/>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92.00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9B62B29-E98D-4050-B113-52E385C81E31}"/>
              </a:ext>
            </a:extLst>
          </p:cNvPr>
          <p:cNvSpPr txBox="1"/>
          <p:nvPr/>
        </p:nvSpPr>
        <p:spPr>
          <a:xfrm>
            <a:off x="8474477" y="602394"/>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106.00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D23EBE84-DB41-455B-A6D6-77ED0C5AF86B}"/>
              </a:ext>
            </a:extLst>
          </p:cNvPr>
          <p:cNvSpPr txBox="1"/>
          <p:nvPr/>
        </p:nvSpPr>
        <p:spPr>
          <a:xfrm>
            <a:off x="4473898" y="635185"/>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83.33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7D5FE863-2510-443D-B0FB-CB6C71AFA242}"/>
              </a:ext>
            </a:extLst>
          </p:cNvPr>
          <p:cNvSpPr txBox="1"/>
          <p:nvPr/>
        </p:nvSpPr>
        <p:spPr>
          <a:xfrm>
            <a:off x="3179005" y="635025"/>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66.49</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03681D17-8922-4F76-B734-BEA2FDE81CEE}"/>
              </a:ext>
            </a:extLst>
          </p:cNvPr>
          <p:cNvSpPr/>
          <p:nvPr/>
        </p:nvSpPr>
        <p:spPr>
          <a:xfrm>
            <a:off x="7048170" y="562434"/>
            <a:ext cx="817175" cy="685167"/>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6" name="TextBox 25">
            <a:extLst>
              <a:ext uri="{FF2B5EF4-FFF2-40B4-BE49-F238E27FC236}">
                <a16:creationId xmlns:a16="http://schemas.microsoft.com/office/drawing/2014/main" id="{798C8A61-4D12-432E-AB2F-FF100918AB0A}"/>
              </a:ext>
            </a:extLst>
          </p:cNvPr>
          <p:cNvSpPr txBox="1"/>
          <p:nvPr/>
        </p:nvSpPr>
        <p:spPr>
          <a:xfrm>
            <a:off x="7080893" y="1679701"/>
            <a:ext cx="746808" cy="328231"/>
          </a:xfrm>
          <a:prstGeom prst="rect">
            <a:avLst/>
          </a:prstGeom>
          <a:solidFill>
            <a:srgbClr val="C00000"/>
          </a:solidFill>
          <a:ln>
            <a:solidFill>
              <a:schemeClr val="bg1"/>
            </a:solidFill>
          </a:ln>
        </p:spPr>
        <p:txBody>
          <a:bodyPr vert="horz" wrap="square" lIns="0" tIns="0" rIns="0" bIns="0" rtlCol="0">
            <a:spAutoFit/>
          </a:bodyPr>
          <a:lstStyle/>
          <a:p>
            <a:pPr algn="ctr">
              <a:spcBef>
                <a:spcPct val="50000"/>
              </a:spcBef>
            </a:pPr>
            <a:r>
              <a:rPr lang="en-GB" sz="2133" b="1" dirty="0">
                <a:solidFill>
                  <a:schemeClr val="bg1"/>
                </a:solidFill>
                <a:latin typeface="Open Sans" panose="020B0606030504020204" pitchFamily="34" charset="0"/>
                <a:ea typeface="Open Sans" panose="020B0606030504020204" pitchFamily="34" charset="0"/>
                <a:cs typeface="Open Sans" panose="020B0606030504020204" pitchFamily="34" charset="0"/>
              </a:rPr>
              <a:t>B/C</a:t>
            </a:r>
          </a:p>
        </p:txBody>
      </p:sp>
      <p:grpSp>
        <p:nvGrpSpPr>
          <p:cNvPr id="27" name="Group 26">
            <a:extLst>
              <a:ext uri="{FF2B5EF4-FFF2-40B4-BE49-F238E27FC236}">
                <a16:creationId xmlns:a16="http://schemas.microsoft.com/office/drawing/2014/main" id="{09FF7F58-CABB-4A6B-A882-43CAE6EE7DC0}"/>
              </a:ext>
            </a:extLst>
          </p:cNvPr>
          <p:cNvGrpSpPr/>
          <p:nvPr/>
        </p:nvGrpSpPr>
        <p:grpSpPr>
          <a:xfrm>
            <a:off x="2409852" y="858048"/>
            <a:ext cx="730163" cy="1446144"/>
            <a:chOff x="1807389" y="1357911"/>
            <a:chExt cx="547622" cy="1084608"/>
          </a:xfrm>
        </p:grpSpPr>
        <p:cxnSp>
          <p:nvCxnSpPr>
            <p:cNvPr id="28" name="Straight Arrow Connector 27">
              <a:extLst>
                <a:ext uri="{FF2B5EF4-FFF2-40B4-BE49-F238E27FC236}">
                  <a16:creationId xmlns:a16="http://schemas.microsoft.com/office/drawing/2014/main" id="{32CCBCE1-A1B8-4367-A793-56B908630B6B}"/>
                </a:ext>
              </a:extLst>
            </p:cNvPr>
            <p:cNvCxnSpPr/>
            <p:nvPr/>
          </p:nvCxnSpPr>
          <p:spPr>
            <a:xfrm>
              <a:off x="1915064" y="1369334"/>
              <a:ext cx="4399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79A89F82-E603-47FD-A423-540A872C2D94}"/>
                </a:ext>
              </a:extLst>
            </p:cNvPr>
            <p:cNvCxnSpPr/>
            <p:nvPr/>
          </p:nvCxnSpPr>
          <p:spPr>
            <a:xfrm>
              <a:off x="1915064" y="1357911"/>
              <a:ext cx="0" cy="108460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40D283B-C168-4B19-A615-3E9B6C90CAF9}"/>
                </a:ext>
              </a:extLst>
            </p:cNvPr>
            <p:cNvCxnSpPr>
              <a:cxnSpLocks/>
            </p:cNvCxnSpPr>
            <p:nvPr/>
          </p:nvCxnSpPr>
          <p:spPr>
            <a:xfrm flipH="1">
              <a:off x="1807389" y="2442519"/>
              <a:ext cx="115846" cy="0"/>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31" name="Table 30">
            <a:extLst>
              <a:ext uri="{FF2B5EF4-FFF2-40B4-BE49-F238E27FC236}">
                <a16:creationId xmlns:a16="http://schemas.microsoft.com/office/drawing/2014/main" id="{CE470E6C-E9C5-4449-99CA-C81F2E6D57F1}"/>
              </a:ext>
            </a:extLst>
          </p:cNvPr>
          <p:cNvGraphicFramePr>
            <a:graphicFrameLocks noGrp="1"/>
          </p:cNvGraphicFramePr>
          <p:nvPr>
            <p:extLst>
              <p:ext uri="{D42A27DB-BD31-4B8C-83A1-F6EECF244321}">
                <p14:modId xmlns:p14="http://schemas.microsoft.com/office/powerpoint/2010/main" val="3382519253"/>
              </p:ext>
            </p:extLst>
          </p:nvPr>
        </p:nvGraphicFramePr>
        <p:xfrm>
          <a:off x="628619" y="377052"/>
          <a:ext cx="1728000" cy="4267200"/>
        </p:xfrm>
        <a:graphic>
          <a:graphicData uri="http://schemas.openxmlformats.org/drawingml/2006/table">
            <a:tbl>
              <a:tblPr firstRow="1" bandRow="1">
                <a:tableStyleId>{5C22544A-7EE6-4342-B048-85BDC9FD1C3A}</a:tableStyleId>
              </a:tblPr>
              <a:tblGrid>
                <a:gridCol w="526155">
                  <a:extLst>
                    <a:ext uri="{9D8B030D-6E8A-4147-A177-3AD203B41FA5}">
                      <a16:colId xmlns:a16="http://schemas.microsoft.com/office/drawing/2014/main" val="1972966382"/>
                    </a:ext>
                  </a:extLst>
                </a:gridCol>
                <a:gridCol w="1201845">
                  <a:extLst>
                    <a:ext uri="{9D8B030D-6E8A-4147-A177-3AD203B41FA5}">
                      <a16:colId xmlns:a16="http://schemas.microsoft.com/office/drawing/2014/main" val="1740608666"/>
                    </a:ext>
                  </a:extLst>
                </a:gridCol>
              </a:tblGrid>
              <a:tr h="406400">
                <a:tc gridSpan="2">
                  <a:txBody>
                    <a:body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A Level </a:t>
                      </a:r>
                    </a:p>
                  </a:txBody>
                  <a:tcPr marL="121920" marR="121920" marT="60960" marB="60960">
                    <a:solidFill>
                      <a:srgbClr val="50BAAC"/>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7.5+</a:t>
                      </a:r>
                    </a:p>
                  </a:txBody>
                  <a:tcPr>
                    <a:solidFill>
                      <a:srgbClr val="50BAAC"/>
                    </a:solidFill>
                  </a:tcPr>
                </a:tc>
                <a:extLst>
                  <a:ext uri="{0D108BD9-81ED-4DB2-BD59-A6C34878D82A}">
                    <a16:rowId xmlns:a16="http://schemas.microsoft.com/office/drawing/2014/main" val="2599305043"/>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7.0-&lt;7.5</a:t>
                      </a:r>
                    </a:p>
                  </a:txBody>
                  <a:tcPr>
                    <a:solidFill>
                      <a:srgbClr val="50BAAC"/>
                    </a:solidFill>
                  </a:tcPr>
                </a:tc>
                <a:extLst>
                  <a:ext uri="{0D108BD9-81ED-4DB2-BD59-A6C34878D82A}">
                    <a16:rowId xmlns:a16="http://schemas.microsoft.com/office/drawing/2014/main" val="3639624967"/>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6.7-&lt;7.0</a:t>
                      </a:r>
                    </a:p>
                  </a:txBody>
                  <a:tcPr>
                    <a:solidFill>
                      <a:srgbClr val="50BAAC"/>
                    </a:solidFill>
                  </a:tcPr>
                </a:tc>
                <a:extLst>
                  <a:ext uri="{0D108BD9-81ED-4DB2-BD59-A6C34878D82A}">
                    <a16:rowId xmlns:a16="http://schemas.microsoft.com/office/drawing/2014/main" val="3036046928"/>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6.4-&lt;6.7</a:t>
                      </a:r>
                    </a:p>
                  </a:txBody>
                  <a:tcPr>
                    <a:solidFill>
                      <a:srgbClr val="50BAAC"/>
                    </a:solidFill>
                  </a:tcPr>
                </a:tc>
                <a:extLst>
                  <a:ext uri="{0D108BD9-81ED-4DB2-BD59-A6C34878D82A}">
                    <a16:rowId xmlns:a16="http://schemas.microsoft.com/office/drawing/2014/main" val="3529167439"/>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6.1-&lt;6.4</a:t>
                      </a:r>
                    </a:p>
                  </a:txBody>
                  <a:tcPr>
                    <a:solidFill>
                      <a:srgbClr val="50BAAC"/>
                    </a:solidFill>
                  </a:tcPr>
                </a:tc>
                <a:extLst>
                  <a:ext uri="{0D108BD9-81ED-4DB2-BD59-A6C34878D82A}">
                    <a16:rowId xmlns:a16="http://schemas.microsoft.com/office/drawing/2014/main" val="615918116"/>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5.8-&lt;6.1</a:t>
                      </a:r>
                    </a:p>
                  </a:txBody>
                  <a:tcPr>
                    <a:solidFill>
                      <a:srgbClr val="50BAAC"/>
                    </a:solidFill>
                  </a:tcPr>
                </a:tc>
                <a:extLst>
                  <a:ext uri="{0D108BD9-81ED-4DB2-BD59-A6C34878D82A}">
                    <a16:rowId xmlns:a16="http://schemas.microsoft.com/office/drawing/2014/main" val="1372775194"/>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5.5-&lt;5.8</a:t>
                      </a:r>
                    </a:p>
                  </a:txBody>
                  <a:tcPr>
                    <a:solidFill>
                      <a:srgbClr val="50BAAC"/>
                    </a:solidFill>
                  </a:tcPr>
                </a:tc>
                <a:extLst>
                  <a:ext uri="{0D108BD9-81ED-4DB2-BD59-A6C34878D82A}">
                    <a16:rowId xmlns:a16="http://schemas.microsoft.com/office/drawing/2014/main" val="2952205155"/>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5.2-&lt;5.5</a:t>
                      </a:r>
                    </a:p>
                  </a:txBody>
                  <a:tcPr>
                    <a:solidFill>
                      <a:srgbClr val="50BAAC"/>
                    </a:solidFill>
                  </a:tcPr>
                </a:tc>
                <a:extLst>
                  <a:ext uri="{0D108BD9-81ED-4DB2-BD59-A6C34878D82A}">
                    <a16:rowId xmlns:a16="http://schemas.microsoft.com/office/drawing/2014/main" val="3499738306"/>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4.7-&lt;5.2</a:t>
                      </a:r>
                    </a:p>
                  </a:txBody>
                  <a:tcPr>
                    <a:solidFill>
                      <a:srgbClr val="50BAAC"/>
                    </a:solidFill>
                  </a:tcPr>
                </a:tc>
                <a:extLst>
                  <a:ext uri="{0D108BD9-81ED-4DB2-BD59-A6C34878D82A}">
                    <a16:rowId xmlns:a16="http://schemas.microsoft.com/office/drawing/2014/main" val="2356458203"/>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4.0-&lt;4.7</a:t>
                      </a:r>
                    </a:p>
                  </a:txBody>
                  <a:tcPr>
                    <a:solidFill>
                      <a:srgbClr val="50BAAC"/>
                    </a:solidFill>
                  </a:tcPr>
                </a:tc>
                <a:extLst>
                  <a:ext uri="{0D108BD9-81ED-4DB2-BD59-A6C34878D82A}">
                    <a16:rowId xmlns:a16="http://schemas.microsoft.com/office/drawing/2014/main" val="3300302372"/>
                  </a:ext>
                </a:extLst>
              </a:tr>
              <a:tr h="345440">
                <a:tc>
                  <a:txBody>
                    <a:bodyPr/>
                    <a:lstStyle/>
                    <a:p>
                      <a:pPr algn="ctr"/>
                      <a:r>
                        <a:rPr lang="en-GB" sz="1500">
                          <a:latin typeface="Open Sans" panose="020B0606030504020204" pitchFamily="34" charset="0"/>
                          <a:ea typeface="Open Sans" panose="020B0606030504020204" pitchFamily="34" charset="0"/>
                          <a:cs typeface="Open Sans" panose="020B0606030504020204" pitchFamily="34" charset="0"/>
                        </a:rPr>
                        <a:t>11</a:t>
                      </a:r>
                      <a:endParaRPr lang="en-GB" sz="1500"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50BAAC"/>
                    </a:solidFill>
                  </a:tcPr>
                </a:tc>
                <a:tc>
                  <a:txBody>
                    <a:bodyPr/>
                    <a:lstStyle/>
                    <a:p>
                      <a:pPr algn="ctr"/>
                      <a:r>
                        <a:rPr lang="en-GB"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0.0-&lt;4.0</a:t>
                      </a:r>
                    </a:p>
                  </a:txBody>
                  <a:tcPr>
                    <a:solidFill>
                      <a:srgbClr val="50BAAC"/>
                    </a:solidFill>
                  </a:tcPr>
                </a:tc>
                <a:extLst>
                  <a:ext uri="{0D108BD9-81ED-4DB2-BD59-A6C34878D82A}">
                    <a16:rowId xmlns:a16="http://schemas.microsoft.com/office/drawing/2014/main" val="2875450070"/>
                  </a:ext>
                </a:extLst>
              </a:tr>
            </a:tbl>
          </a:graphicData>
        </a:graphic>
      </p:graphicFrame>
    </p:spTree>
    <p:extLst>
      <p:ext uri="{BB962C8B-B14F-4D97-AF65-F5344CB8AC3E}">
        <p14:creationId xmlns:p14="http://schemas.microsoft.com/office/powerpoint/2010/main" val="7084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1000"/>
                                  </p:stCondLst>
                                  <p:childTnLst>
                                    <p:set>
                                      <p:cBhvr>
                                        <p:cTn id="62" dur="1" fill="hold">
                                          <p:stCondLst>
                                            <p:cond delay="0"/>
                                          </p:stCondLst>
                                        </p:cTn>
                                        <p:tgtEl>
                                          <p:spTgt spid="18"/>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0" nodeType="afterEffect">
                                  <p:stCondLst>
                                    <p:cond delay="100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2000"/>
                            </p:stCondLst>
                            <p:childTnLst>
                              <p:par>
                                <p:cTn id="67" presetID="1" presetClass="entr" presetSubtype="0" fill="hold" grpId="0" nodeType="afterEffect">
                                  <p:stCondLst>
                                    <p:cond delay="1000"/>
                                  </p:stCondLst>
                                  <p:childTnLst>
                                    <p:set>
                                      <p:cBhvr>
                                        <p:cTn id="68" dur="1" fill="hold">
                                          <p:stCondLst>
                                            <p:cond delay="0"/>
                                          </p:stCondLst>
                                        </p:cTn>
                                        <p:tgtEl>
                                          <p:spTgt spid="16"/>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1000"/>
                                  </p:stCondLst>
                                  <p:childTnLst>
                                    <p:set>
                                      <p:cBhvr>
                                        <p:cTn id="71" dur="1" fill="hold">
                                          <p:stCondLst>
                                            <p:cond delay="0"/>
                                          </p:stCondLst>
                                        </p:cTn>
                                        <p:tgtEl>
                                          <p:spTgt spid="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200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7" grpId="0" animBg="1"/>
      <p:bldP spid="8" grpId="0" animBg="1"/>
      <p:bldP spid="9" grpId="0" animBg="1"/>
      <p:bldP spid="10" grpId="0" animBg="1"/>
      <p:bldP spid="13" grpId="0" animBg="1"/>
      <p:bldP spid="14" grpId="0" animBg="1"/>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CBC2-A8E1-43D9-A413-579EC1E4090C}"/>
              </a:ext>
            </a:extLst>
          </p:cNvPr>
          <p:cNvSpPr txBox="1">
            <a:spLocks/>
          </p:cNvSpPr>
          <p:nvPr/>
        </p:nvSpPr>
        <p:spPr>
          <a:xfrm>
            <a:off x="361928" y="159101"/>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MEGs</a:t>
            </a:r>
            <a:endParaRPr lang="en-GB" sz="4000" dirty="0"/>
          </a:p>
        </p:txBody>
      </p:sp>
      <p:sp>
        <p:nvSpPr>
          <p:cNvPr id="3" name="Content Placeholder 7">
            <a:extLst>
              <a:ext uri="{FF2B5EF4-FFF2-40B4-BE49-F238E27FC236}">
                <a16:creationId xmlns:a16="http://schemas.microsoft.com/office/drawing/2014/main" id="{564CBBF1-6736-43C8-A2C5-F7C30163EAB3}"/>
              </a:ext>
            </a:extLst>
          </p:cNvPr>
          <p:cNvSpPr txBox="1">
            <a:spLocks/>
          </p:cNvSpPr>
          <p:nvPr/>
        </p:nvSpPr>
        <p:spPr>
          <a:xfrm>
            <a:off x="361928" y="1048821"/>
            <a:ext cx="4781054" cy="3526058"/>
          </a:xfrm>
          <a:prstGeom prst="rect">
            <a:avLst/>
          </a:prstGeom>
        </p:spPr>
        <p:txBody>
          <a:bodyPr/>
          <a:lstStyle>
            <a:lvl1pPr marL="0" indent="0" algn="l" defTabSz="507967" rtl="0" eaLnBrk="1" latinLnBrk="0" hangingPunct="1">
              <a:spcBef>
                <a:spcPct val="20000"/>
              </a:spcBef>
              <a:buFont typeface="Arial"/>
              <a:buNone/>
              <a:defRPr sz="18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MEG – Minimum Expected Grade</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05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In each prior attainment band the MEG is the average grade attained by the provider at the 75th percentile in the national dataset.</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0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If every student achieved their MEG in all examinations, then the headline indicator, the Quality Indicator, for the school would be RED HOT and you would be a top 25% progress provider. </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41881A20-BF1A-4216-8C9C-0B1EF1FCF1FA}"/>
              </a:ext>
            </a:extLst>
          </p:cNvPr>
          <p:cNvGrpSpPr/>
          <p:nvPr/>
        </p:nvGrpSpPr>
        <p:grpSpPr>
          <a:xfrm>
            <a:off x="6063286" y="691324"/>
            <a:ext cx="2826326" cy="4007086"/>
            <a:chOff x="6779491" y="1146054"/>
            <a:chExt cx="1524000" cy="2362200"/>
          </a:xfrm>
        </p:grpSpPr>
        <p:pic>
          <p:nvPicPr>
            <p:cNvPr id="8" name="Picture 7">
              <a:extLst>
                <a:ext uri="{FF2B5EF4-FFF2-40B4-BE49-F238E27FC236}">
                  <a16:creationId xmlns:a16="http://schemas.microsoft.com/office/drawing/2014/main" id="{ACFFBB15-9100-409C-BC32-8EA8CE1D84AD}"/>
                </a:ext>
              </a:extLst>
            </p:cNvPr>
            <p:cNvPicPr>
              <a:picLocks noChangeAspect="1"/>
            </p:cNvPicPr>
            <p:nvPr/>
          </p:nvPicPr>
          <p:blipFill rotWithShape="1">
            <a:blip r:embed="rId3"/>
            <a:srcRect l="33333" r="50000"/>
            <a:stretch/>
          </p:blipFill>
          <p:spPr>
            <a:xfrm>
              <a:off x="6779491" y="1146054"/>
              <a:ext cx="812800" cy="2362200"/>
            </a:xfrm>
            <a:prstGeom prst="rect">
              <a:avLst/>
            </a:prstGeom>
          </p:spPr>
        </p:pic>
        <p:pic>
          <p:nvPicPr>
            <p:cNvPr id="10" name="Picture 9">
              <a:extLst>
                <a:ext uri="{FF2B5EF4-FFF2-40B4-BE49-F238E27FC236}">
                  <a16:creationId xmlns:a16="http://schemas.microsoft.com/office/drawing/2014/main" id="{C491857A-A474-4BB7-B5D2-83D0C37D097C}"/>
                </a:ext>
              </a:extLst>
            </p:cNvPr>
            <p:cNvPicPr>
              <a:picLocks noChangeAspect="1"/>
            </p:cNvPicPr>
            <p:nvPr/>
          </p:nvPicPr>
          <p:blipFill rotWithShape="1">
            <a:blip r:embed="rId3"/>
            <a:srcRect l="83333"/>
            <a:stretch/>
          </p:blipFill>
          <p:spPr>
            <a:xfrm>
              <a:off x="7490691" y="1146054"/>
              <a:ext cx="812800" cy="2362200"/>
            </a:xfrm>
            <a:prstGeom prst="rect">
              <a:avLst/>
            </a:prstGeom>
          </p:spPr>
        </p:pic>
      </p:grpSp>
    </p:spTree>
    <p:extLst>
      <p:ext uri="{BB962C8B-B14F-4D97-AF65-F5344CB8AC3E}">
        <p14:creationId xmlns:p14="http://schemas.microsoft.com/office/powerpoint/2010/main" val="30242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EADD16-B6AE-45A0-A1D1-3956E8A85A48}"/>
              </a:ext>
            </a:extLst>
          </p:cNvPr>
          <p:cNvSpPr txBox="1">
            <a:spLocks/>
          </p:cNvSpPr>
          <p:nvPr/>
        </p:nvSpPr>
        <p:spPr>
          <a:xfrm>
            <a:off x="304692" y="156023"/>
            <a:ext cx="10348617"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Benchmarks for 2021 A level Results</a:t>
            </a:r>
            <a:endParaRPr lang="en-GB" dirty="0"/>
          </a:p>
        </p:txBody>
      </p:sp>
      <p:pic>
        <p:nvPicPr>
          <p:cNvPr id="5" name="Picture 4">
            <a:extLst>
              <a:ext uri="{FF2B5EF4-FFF2-40B4-BE49-F238E27FC236}">
                <a16:creationId xmlns:a16="http://schemas.microsoft.com/office/drawing/2014/main" id="{057B2575-7090-4CC4-B178-F62C0379687E}"/>
              </a:ext>
            </a:extLst>
          </p:cNvPr>
          <p:cNvPicPr>
            <a:picLocks noChangeAspect="1"/>
          </p:cNvPicPr>
          <p:nvPr/>
        </p:nvPicPr>
        <p:blipFill>
          <a:blip r:embed="rId3"/>
          <a:stretch>
            <a:fillRect/>
          </a:stretch>
        </p:blipFill>
        <p:spPr>
          <a:xfrm>
            <a:off x="619702" y="865331"/>
            <a:ext cx="7600662" cy="3963669"/>
          </a:xfrm>
          <a:prstGeom prst="rect">
            <a:avLst/>
          </a:prstGeom>
        </p:spPr>
      </p:pic>
    </p:spTree>
    <p:extLst>
      <p:ext uri="{BB962C8B-B14F-4D97-AF65-F5344CB8AC3E}">
        <p14:creationId xmlns:p14="http://schemas.microsoft.com/office/powerpoint/2010/main" val="310148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08F7B1-6722-40BD-8037-2C9D161B0BF9}"/>
              </a:ext>
            </a:extLst>
          </p:cNvPr>
          <p:cNvSpPr txBox="1">
            <a:spLocks/>
          </p:cNvSpPr>
          <p:nvPr/>
        </p:nvSpPr>
        <p:spPr>
          <a:xfrm>
            <a:off x="318709" y="163746"/>
            <a:ext cx="7481233"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BTEC 2016 minimum expected grades</a:t>
            </a:r>
            <a:endParaRPr lang="en-GB" dirty="0"/>
          </a:p>
        </p:txBody>
      </p:sp>
      <p:pic>
        <p:nvPicPr>
          <p:cNvPr id="5" name="Picture 4">
            <a:extLst>
              <a:ext uri="{FF2B5EF4-FFF2-40B4-BE49-F238E27FC236}">
                <a16:creationId xmlns:a16="http://schemas.microsoft.com/office/drawing/2014/main" id="{0C9B8601-94B3-4044-8FB4-B4ECEA7CF88D}"/>
              </a:ext>
            </a:extLst>
          </p:cNvPr>
          <p:cNvPicPr>
            <a:picLocks noChangeAspect="1"/>
          </p:cNvPicPr>
          <p:nvPr/>
        </p:nvPicPr>
        <p:blipFill>
          <a:blip r:embed="rId3"/>
          <a:stretch>
            <a:fillRect/>
          </a:stretch>
        </p:blipFill>
        <p:spPr>
          <a:xfrm>
            <a:off x="401924" y="1535034"/>
            <a:ext cx="8329532" cy="3326772"/>
          </a:xfrm>
          <a:prstGeom prst="rect">
            <a:avLst/>
          </a:prstGeom>
        </p:spPr>
      </p:pic>
    </p:spTree>
    <p:extLst>
      <p:ext uri="{BB962C8B-B14F-4D97-AF65-F5344CB8AC3E}">
        <p14:creationId xmlns:p14="http://schemas.microsoft.com/office/powerpoint/2010/main" val="201804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D979C-2D13-4595-8F08-D2E07A707808}"/>
              </a:ext>
            </a:extLst>
          </p:cNvPr>
          <p:cNvSpPr txBox="1">
            <a:spLocks/>
          </p:cNvSpPr>
          <p:nvPr/>
        </p:nvSpPr>
        <p:spPr>
          <a:xfrm>
            <a:off x="987790" y="1955801"/>
            <a:ext cx="4294973" cy="2350061"/>
          </a:xfrm>
          <a:prstGeom prst="rect">
            <a:avLst/>
          </a:prstGeom>
        </p:spPr>
        <p:txBody>
          <a:bodyPr>
            <a:normAutofit/>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Key Stage 4 </a:t>
            </a:r>
          </a:p>
          <a:p>
            <a:pPr marL="0" indent="0">
              <a:lnSpc>
                <a:spcPct val="90000"/>
              </a:lnSpc>
              <a:spcBef>
                <a:spcPct val="0"/>
              </a:spcBef>
              <a:spcAft>
                <a:spcPts val="600"/>
              </a:spcAft>
              <a:buNone/>
            </a:pPr>
            <a:endParaRPr lang="en-GB" sz="4400" b="1" dirty="0">
              <a:solidFill>
                <a:srgbClr val="417178"/>
              </a:solidFill>
              <a:latin typeface="Futura Round Bold" pitchFamily="2" charset="0"/>
              <a:ea typeface="+mj-ea"/>
              <a:cs typeface="+mj-cs"/>
            </a:endParaRPr>
          </a:p>
        </p:txBody>
      </p:sp>
      <p:pic>
        <p:nvPicPr>
          <p:cNvPr id="5" name="Picture 4" descr="Graphical user interface, application&#10;&#10;Description automatically generated">
            <a:extLst>
              <a:ext uri="{FF2B5EF4-FFF2-40B4-BE49-F238E27FC236}">
                <a16:creationId xmlns:a16="http://schemas.microsoft.com/office/drawing/2014/main" id="{BA77EC00-78B7-154B-B251-8738B8A2BE70}"/>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58224658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26107C-4A8D-4107-91D8-3D790525F438}"/>
              </a:ext>
            </a:extLst>
          </p:cNvPr>
          <p:cNvSpPr txBox="1"/>
          <p:nvPr/>
        </p:nvSpPr>
        <p:spPr>
          <a:xfrm>
            <a:off x="4342057" y="4300001"/>
            <a:ext cx="4372286" cy="646331"/>
          </a:xfrm>
          <a:prstGeom prst="rect">
            <a:avLst/>
          </a:prstGeom>
          <a:noFill/>
        </p:spPr>
        <p:txBody>
          <a:bodyPr wrap="square">
            <a:spAutoFit/>
          </a:bodyPr>
          <a:lstStyle/>
          <a:p>
            <a:pPr marL="122764" indent="0" algn="ctr">
              <a:spcBef>
                <a:spcPts val="800"/>
              </a:spcBef>
              <a:spcAft>
                <a:spcPts val="0"/>
              </a:spcAft>
              <a:buClr>
                <a:schemeClr val="accent2">
                  <a:lumMod val="75000"/>
                </a:schemeClr>
              </a:buClr>
              <a:buNone/>
            </a:pPr>
            <a:r>
              <a:rPr lang="en-GB" sz="1800" b="1" dirty="0">
                <a:solidFill>
                  <a:srgbClr val="417178"/>
                </a:solidFill>
              </a:rPr>
              <a:t>There are 10 GCSE bands from Year 8 Welsh National Test Scores</a:t>
            </a:r>
            <a:endParaRPr lang="en-GB" sz="1800" b="1" i="1" dirty="0">
              <a:solidFill>
                <a:srgbClr val="417178"/>
              </a:solidFill>
            </a:endParaRPr>
          </a:p>
        </p:txBody>
      </p:sp>
      <p:sp>
        <p:nvSpPr>
          <p:cNvPr id="7" name="Content Placeholder 3">
            <a:extLst>
              <a:ext uri="{FF2B5EF4-FFF2-40B4-BE49-F238E27FC236}">
                <a16:creationId xmlns:a16="http://schemas.microsoft.com/office/drawing/2014/main" id="{5D68E035-3DDD-421A-BA5E-5A41AFA4C24A}"/>
              </a:ext>
            </a:extLst>
          </p:cNvPr>
          <p:cNvSpPr txBox="1">
            <a:spLocks/>
          </p:cNvSpPr>
          <p:nvPr/>
        </p:nvSpPr>
        <p:spPr>
          <a:xfrm>
            <a:off x="0" y="542968"/>
            <a:ext cx="3927400" cy="1725772"/>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4400" b="1" dirty="0">
                <a:solidFill>
                  <a:srgbClr val="417178"/>
                </a:solidFill>
                <a:latin typeface="Futura Round" pitchFamily="2" charset="0"/>
              </a:rPr>
              <a:t>Students are sorted into Alps Bands according to prior attainment</a:t>
            </a:r>
            <a:endParaRPr lang="en-GB" sz="4400" b="1" i="1" dirty="0">
              <a:solidFill>
                <a:srgbClr val="417178"/>
              </a:solidFill>
              <a:latin typeface="Futura Round" pitchFamily="2" charset="0"/>
            </a:endParaRPr>
          </a:p>
          <a:p>
            <a:pPr marL="0" indent="0">
              <a:spcBef>
                <a:spcPts val="1111"/>
              </a:spcBef>
              <a:buClr>
                <a:schemeClr val="accent2">
                  <a:lumMod val="75000"/>
                </a:schemeClr>
              </a:buClr>
              <a:buNone/>
            </a:pPr>
            <a:endParaRPr lang="en-GB" sz="3200" i="1" dirty="0"/>
          </a:p>
        </p:txBody>
      </p:sp>
      <p:graphicFrame>
        <p:nvGraphicFramePr>
          <p:cNvPr id="8" name="Table 7">
            <a:extLst>
              <a:ext uri="{FF2B5EF4-FFF2-40B4-BE49-F238E27FC236}">
                <a16:creationId xmlns:a16="http://schemas.microsoft.com/office/drawing/2014/main" id="{1C26B6FF-5210-47E8-979F-B833A08876AF}"/>
              </a:ext>
            </a:extLst>
          </p:cNvPr>
          <p:cNvGraphicFramePr>
            <a:graphicFrameLocks noGrp="1"/>
          </p:cNvGraphicFramePr>
          <p:nvPr>
            <p:extLst>
              <p:ext uri="{D42A27DB-BD31-4B8C-83A1-F6EECF244321}">
                <p14:modId xmlns:p14="http://schemas.microsoft.com/office/powerpoint/2010/main" val="885860157"/>
              </p:ext>
            </p:extLst>
          </p:nvPr>
        </p:nvGraphicFramePr>
        <p:xfrm>
          <a:off x="5742661" y="340880"/>
          <a:ext cx="1875782" cy="38557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972966382"/>
                    </a:ext>
                  </a:extLst>
                </a:gridCol>
                <a:gridCol w="1299782">
                  <a:extLst>
                    <a:ext uri="{9D8B030D-6E8A-4147-A177-3AD203B41FA5}">
                      <a16:colId xmlns:a16="http://schemas.microsoft.com/office/drawing/2014/main" val="1740608666"/>
                    </a:ext>
                  </a:extLst>
                </a:gridCol>
              </a:tblGrid>
              <a:tr h="345440">
                <a:tc gridSpan="2">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Y8 WNT</a:t>
                      </a:r>
                    </a:p>
                  </a:txBody>
                  <a:tcPr marL="121920" marR="121920" marT="60960" marB="60960">
                    <a:solidFill>
                      <a:srgbClr val="BAB1C7"/>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126+</a:t>
                      </a:r>
                    </a:p>
                  </a:txBody>
                  <a:tcPr marL="121920" marR="121920" marT="60960" marB="60960">
                    <a:solidFill>
                      <a:srgbClr val="BAB1C7"/>
                    </a:solidFill>
                  </a:tcPr>
                </a:tc>
                <a:extLst>
                  <a:ext uri="{0D108BD9-81ED-4DB2-BD59-A6C34878D82A}">
                    <a16:rowId xmlns:a16="http://schemas.microsoft.com/office/drawing/2014/main" val="2599305043"/>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116-&lt;126</a:t>
                      </a:r>
                    </a:p>
                  </a:txBody>
                  <a:tcPr>
                    <a:solidFill>
                      <a:srgbClr val="BAB1C7"/>
                    </a:solidFill>
                  </a:tcPr>
                </a:tc>
                <a:extLst>
                  <a:ext uri="{0D108BD9-81ED-4DB2-BD59-A6C34878D82A}">
                    <a16:rowId xmlns:a16="http://schemas.microsoft.com/office/drawing/2014/main" val="3639624967"/>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108-&lt;116</a:t>
                      </a:r>
                    </a:p>
                  </a:txBody>
                  <a:tcPr>
                    <a:solidFill>
                      <a:srgbClr val="BAB1C7"/>
                    </a:solidFill>
                  </a:tcPr>
                </a:tc>
                <a:extLst>
                  <a:ext uri="{0D108BD9-81ED-4DB2-BD59-A6C34878D82A}">
                    <a16:rowId xmlns:a16="http://schemas.microsoft.com/office/drawing/2014/main" val="2431644548"/>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102.5-&lt;108</a:t>
                      </a:r>
                    </a:p>
                  </a:txBody>
                  <a:tcPr>
                    <a:solidFill>
                      <a:srgbClr val="BAB1C7"/>
                    </a:solidFill>
                  </a:tcPr>
                </a:tc>
                <a:extLst>
                  <a:ext uri="{0D108BD9-81ED-4DB2-BD59-A6C34878D82A}">
                    <a16:rowId xmlns:a16="http://schemas.microsoft.com/office/drawing/2014/main" val="3036046928"/>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94-&lt;102.5</a:t>
                      </a:r>
                    </a:p>
                  </a:txBody>
                  <a:tcPr>
                    <a:solidFill>
                      <a:srgbClr val="BAB1C7"/>
                    </a:solidFill>
                  </a:tcPr>
                </a:tc>
                <a:extLst>
                  <a:ext uri="{0D108BD9-81ED-4DB2-BD59-A6C34878D82A}">
                    <a16:rowId xmlns:a16="http://schemas.microsoft.com/office/drawing/2014/main" val="3529167439"/>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89-&lt;94</a:t>
                      </a:r>
                    </a:p>
                  </a:txBody>
                  <a:tcPr>
                    <a:solidFill>
                      <a:srgbClr val="BAB1C7"/>
                    </a:solidFill>
                  </a:tcPr>
                </a:tc>
                <a:extLst>
                  <a:ext uri="{0D108BD9-81ED-4DB2-BD59-A6C34878D82A}">
                    <a16:rowId xmlns:a16="http://schemas.microsoft.com/office/drawing/2014/main" val="615918116"/>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86-&lt;89</a:t>
                      </a:r>
                    </a:p>
                  </a:txBody>
                  <a:tcPr>
                    <a:solidFill>
                      <a:srgbClr val="BAB1C7"/>
                    </a:solidFill>
                  </a:tcPr>
                </a:tc>
                <a:extLst>
                  <a:ext uri="{0D108BD9-81ED-4DB2-BD59-A6C34878D82A}">
                    <a16:rowId xmlns:a16="http://schemas.microsoft.com/office/drawing/2014/main" val="1372775194"/>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82-&lt;86</a:t>
                      </a:r>
                    </a:p>
                  </a:txBody>
                  <a:tcPr>
                    <a:solidFill>
                      <a:srgbClr val="BAB1C7"/>
                    </a:solidFill>
                  </a:tcPr>
                </a:tc>
                <a:extLst>
                  <a:ext uri="{0D108BD9-81ED-4DB2-BD59-A6C34878D82A}">
                    <a16:rowId xmlns:a16="http://schemas.microsoft.com/office/drawing/2014/main" val="2952205155"/>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78-&lt;82</a:t>
                      </a:r>
                    </a:p>
                  </a:txBody>
                  <a:tcPr>
                    <a:solidFill>
                      <a:srgbClr val="BAB1C7"/>
                    </a:solidFill>
                  </a:tcPr>
                </a:tc>
                <a:extLst>
                  <a:ext uri="{0D108BD9-81ED-4DB2-BD59-A6C34878D82A}">
                    <a16:rowId xmlns:a16="http://schemas.microsoft.com/office/drawing/2014/main" val="3499738306"/>
                  </a:ext>
                </a:extLst>
              </a:tr>
              <a:tr h="345440">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BAB1C7"/>
                    </a:solidFill>
                  </a:tcPr>
                </a:tc>
                <a:tc>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0-&lt;78</a:t>
                      </a:r>
                    </a:p>
                  </a:txBody>
                  <a:tcPr>
                    <a:solidFill>
                      <a:srgbClr val="BAB1C7"/>
                    </a:solidFill>
                  </a:tcPr>
                </a:tc>
                <a:extLst>
                  <a:ext uri="{0D108BD9-81ED-4DB2-BD59-A6C34878D82A}">
                    <a16:rowId xmlns:a16="http://schemas.microsoft.com/office/drawing/2014/main" val="2356458203"/>
                  </a:ext>
                </a:extLst>
              </a:tr>
            </a:tbl>
          </a:graphicData>
        </a:graphic>
      </p:graphicFrame>
    </p:spTree>
    <p:extLst>
      <p:ext uri="{BB962C8B-B14F-4D97-AF65-F5344CB8AC3E}">
        <p14:creationId xmlns:p14="http://schemas.microsoft.com/office/powerpoint/2010/main" val="28411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83B14-EF60-4A76-86CF-D0D5AE649DBF}"/>
              </a:ext>
            </a:extLst>
          </p:cNvPr>
          <p:cNvSpPr/>
          <p:nvPr/>
        </p:nvSpPr>
        <p:spPr>
          <a:xfrm>
            <a:off x="3260997" y="2480172"/>
            <a:ext cx="5080000" cy="1569660"/>
          </a:xfrm>
          <a:prstGeom prst="rect">
            <a:avLst/>
          </a:prstGeom>
        </p:spPr>
        <p:txBody>
          <a:bodyPr>
            <a:spAutoFit/>
          </a:bodyPr>
          <a:lstStyle/>
          <a:p>
            <a:pPr marL="122764" algn="ctr">
              <a:spcBef>
                <a:spcPts val="800"/>
              </a:spcBef>
              <a:buClr>
                <a:schemeClr val="accent2">
                  <a:lumMod val="75000"/>
                </a:schemeClr>
              </a:buClr>
            </a:pPr>
            <a:r>
              <a:rPr lang="en-GB" sz="2400" b="1" dirty="0">
                <a:solidFill>
                  <a:schemeClr val="bg1"/>
                </a:solidFill>
              </a:rPr>
              <a:t>For each school in the national dataset, Alps measure how much progress they make with the students they had in each band</a:t>
            </a:r>
          </a:p>
        </p:txBody>
      </p:sp>
      <p:sp>
        <p:nvSpPr>
          <p:cNvPr id="4" name="Content Placeholder 3">
            <a:extLst>
              <a:ext uri="{FF2B5EF4-FFF2-40B4-BE49-F238E27FC236}">
                <a16:creationId xmlns:a16="http://schemas.microsoft.com/office/drawing/2014/main" id="{E995ED22-97AB-4F6C-B45A-49D6D14CA677}"/>
              </a:ext>
            </a:extLst>
          </p:cNvPr>
          <p:cNvSpPr txBox="1">
            <a:spLocks/>
          </p:cNvSpPr>
          <p:nvPr/>
        </p:nvSpPr>
        <p:spPr>
          <a:xfrm>
            <a:off x="3336642" y="1871591"/>
            <a:ext cx="5318744" cy="192786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Using prior attainment band 3 at GCSE, we can see that students make different amounts of progress in different schools</a:t>
            </a:r>
          </a:p>
          <a:p>
            <a:pPr marL="122764" indent="0" algn="ctr">
              <a:spcBef>
                <a:spcPts val="800"/>
              </a:spcBef>
              <a:spcAft>
                <a:spcPts val="0"/>
              </a:spcAft>
              <a:buClr>
                <a:schemeClr val="accent2">
                  <a:lumMod val="75000"/>
                </a:schemeClr>
              </a:buClr>
              <a:buNone/>
            </a:pPr>
            <a:endParaRPr lang="en-GB" sz="1944" b="1" dirty="0">
              <a:solidFill>
                <a:schemeClr val="bg1"/>
              </a:solidFill>
            </a:endParaRPr>
          </a:p>
          <a:p>
            <a:pPr marL="0" indent="0">
              <a:spcBef>
                <a:spcPts val="1111"/>
              </a:spcBef>
              <a:buClr>
                <a:schemeClr val="accent2">
                  <a:lumMod val="75000"/>
                </a:schemeClr>
              </a:buClr>
              <a:buNone/>
            </a:pPr>
            <a:endParaRPr lang="en-GB" sz="1944" i="1" dirty="0"/>
          </a:p>
        </p:txBody>
      </p:sp>
      <p:sp>
        <p:nvSpPr>
          <p:cNvPr id="5" name="TextBox 4">
            <a:extLst>
              <a:ext uri="{FF2B5EF4-FFF2-40B4-BE49-F238E27FC236}">
                <a16:creationId xmlns:a16="http://schemas.microsoft.com/office/drawing/2014/main" id="{292DC2DA-23B5-4FF6-A44E-AD01294B4809}"/>
              </a:ext>
            </a:extLst>
          </p:cNvPr>
          <p:cNvSpPr txBox="1"/>
          <p:nvPr/>
        </p:nvSpPr>
        <p:spPr>
          <a:xfrm>
            <a:off x="3173107" y="634019"/>
            <a:ext cx="675973" cy="497700"/>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latin typeface="Open Sans" panose="020B0606030504020204" pitchFamily="34" charset="0"/>
                <a:ea typeface="Open Sans" panose="020B0606030504020204" pitchFamily="34" charset="0"/>
                <a:cs typeface="Open Sans" panose="020B0606030504020204" pitchFamily="34" charset="0"/>
              </a:rPr>
              <a:t>3.33/30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F4BC6885-5EEA-44C5-8452-CFE2B9469FEE}"/>
              </a:ext>
            </a:extLst>
          </p:cNvPr>
          <p:cNvCxnSpPr/>
          <p:nvPr/>
        </p:nvCxnSpPr>
        <p:spPr>
          <a:xfrm>
            <a:off x="3872303"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27562C88-F3A1-4023-8F87-0BCF92B7AAE9}"/>
              </a:ext>
            </a:extLst>
          </p:cNvPr>
          <p:cNvCxnSpPr/>
          <p:nvPr/>
        </p:nvCxnSpPr>
        <p:spPr>
          <a:xfrm>
            <a:off x="5200331"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CEE2C22B-FE0F-458A-8E0D-23F7AA56001B}"/>
              </a:ext>
            </a:extLst>
          </p:cNvPr>
          <p:cNvSpPr txBox="1"/>
          <p:nvPr/>
        </p:nvSpPr>
        <p:spPr>
          <a:xfrm>
            <a:off x="4487971" y="634019"/>
            <a:ext cx="675973" cy="497700"/>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latin typeface="Open Sans" panose="020B0606030504020204" pitchFamily="34" charset="0"/>
                <a:ea typeface="Open Sans" panose="020B0606030504020204" pitchFamily="34" charset="0"/>
                <a:cs typeface="Open Sans" panose="020B0606030504020204" pitchFamily="34" charset="0"/>
              </a:rPr>
              <a:t>4.42/37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938B8AC-28D3-46E6-88F9-8F90745A37EF}"/>
              </a:ext>
            </a:extLst>
          </p:cNvPr>
          <p:cNvSpPr txBox="1"/>
          <p:nvPr/>
        </p:nvSpPr>
        <p:spPr>
          <a:xfrm>
            <a:off x="5801000" y="629443"/>
            <a:ext cx="675973" cy="497700"/>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latin typeface="Open Sans" panose="020B0606030504020204" pitchFamily="34" charset="0"/>
                <a:ea typeface="Open Sans" panose="020B0606030504020204" pitchFamily="34" charset="0"/>
                <a:cs typeface="Open Sans" panose="020B0606030504020204" pitchFamily="34" charset="0"/>
              </a:rPr>
              <a:t>4.69/38</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C18B4E3-CFE0-42E6-942D-71DF4717AFE7}"/>
              </a:ext>
            </a:extLst>
          </p:cNvPr>
          <p:cNvSpPr txBox="1"/>
          <p:nvPr/>
        </p:nvSpPr>
        <p:spPr>
          <a:xfrm>
            <a:off x="7105590" y="629443"/>
            <a:ext cx="675973" cy="497700"/>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latin typeface="Open Sans" panose="020B0606030504020204" pitchFamily="34" charset="0"/>
                <a:ea typeface="Open Sans" panose="020B0606030504020204" pitchFamily="34" charset="0"/>
                <a:cs typeface="Open Sans" panose="020B0606030504020204" pitchFamily="34" charset="0"/>
              </a:rPr>
              <a:t>4.95/40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2D10D0AE-C7AE-4827-AA6E-81607E4738F0}"/>
              </a:ext>
            </a:extLst>
          </p:cNvPr>
          <p:cNvSpPr txBox="1"/>
          <p:nvPr/>
        </p:nvSpPr>
        <p:spPr>
          <a:xfrm>
            <a:off x="8478396" y="634019"/>
            <a:ext cx="675973" cy="497700"/>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latin typeface="Open Sans" panose="020B0606030504020204" pitchFamily="34" charset="0"/>
                <a:ea typeface="Open Sans" panose="020B0606030504020204" pitchFamily="34" charset="0"/>
                <a:cs typeface="Open Sans" panose="020B0606030504020204" pitchFamily="34" charset="0"/>
              </a:rPr>
              <a:t>5.67/44</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Arrow Connector 11">
            <a:extLst>
              <a:ext uri="{FF2B5EF4-FFF2-40B4-BE49-F238E27FC236}">
                <a16:creationId xmlns:a16="http://schemas.microsoft.com/office/drawing/2014/main" id="{C31AD794-2684-42AE-9317-B0E534E9554C}"/>
              </a:ext>
            </a:extLst>
          </p:cNvPr>
          <p:cNvCxnSpPr/>
          <p:nvPr/>
        </p:nvCxnSpPr>
        <p:spPr>
          <a:xfrm>
            <a:off x="6494298"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696728C5-FEF1-43DA-9F74-8B16D2C68FD6}"/>
              </a:ext>
            </a:extLst>
          </p:cNvPr>
          <p:cNvCxnSpPr/>
          <p:nvPr/>
        </p:nvCxnSpPr>
        <p:spPr>
          <a:xfrm>
            <a:off x="7865345" y="886933"/>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ontent Placeholder 3">
            <a:extLst>
              <a:ext uri="{FF2B5EF4-FFF2-40B4-BE49-F238E27FC236}">
                <a16:creationId xmlns:a16="http://schemas.microsoft.com/office/drawing/2014/main" id="{70CC52DB-6AB4-4969-98D4-9E6D6703209D}"/>
              </a:ext>
            </a:extLst>
          </p:cNvPr>
          <p:cNvSpPr txBox="1">
            <a:spLocks/>
          </p:cNvSpPr>
          <p:nvPr/>
        </p:nvSpPr>
        <p:spPr>
          <a:xfrm>
            <a:off x="3191020" y="2413313"/>
            <a:ext cx="5963349" cy="1738653"/>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The schools are now ranked from highest points to lowest </a:t>
            </a:r>
          </a:p>
        </p:txBody>
      </p:sp>
      <p:sp>
        <p:nvSpPr>
          <p:cNvPr id="15" name="Content Placeholder 3">
            <a:extLst>
              <a:ext uri="{FF2B5EF4-FFF2-40B4-BE49-F238E27FC236}">
                <a16:creationId xmlns:a16="http://schemas.microsoft.com/office/drawing/2014/main" id="{E8AD1B1E-3A82-454F-A703-683EFE224FDF}"/>
              </a:ext>
            </a:extLst>
          </p:cNvPr>
          <p:cNvSpPr txBox="1">
            <a:spLocks/>
          </p:cNvSpPr>
          <p:nvPr/>
        </p:nvSpPr>
        <p:spPr>
          <a:xfrm>
            <a:off x="2968124" y="2399246"/>
            <a:ext cx="5822031" cy="1738653"/>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The schools achieving progress outcomes in the 25% become red hot</a:t>
            </a:r>
          </a:p>
          <a:p>
            <a:pPr marL="122764" indent="0" algn="ctr">
              <a:spcBef>
                <a:spcPts val="800"/>
              </a:spcBef>
              <a:spcAft>
                <a:spcPts val="0"/>
              </a:spcAft>
              <a:buClr>
                <a:schemeClr val="accent2">
                  <a:lumMod val="75000"/>
                </a:schemeClr>
              </a:buClr>
              <a:buNone/>
            </a:pPr>
            <a:r>
              <a:rPr lang="en-GB" sz="1944" b="1" dirty="0">
                <a:solidFill>
                  <a:srgbClr val="705E6F"/>
                </a:solidFill>
              </a:rPr>
              <a:t>Those in the lowest 25% have blue outcome points </a:t>
            </a:r>
          </a:p>
          <a:p>
            <a:pPr marL="0" indent="0">
              <a:spcBef>
                <a:spcPts val="1111"/>
              </a:spcBef>
              <a:buClr>
                <a:schemeClr val="accent2">
                  <a:lumMod val="75000"/>
                </a:schemeClr>
              </a:buClr>
              <a:buNone/>
            </a:pPr>
            <a:endParaRPr lang="en-GB" sz="1944" i="1" dirty="0"/>
          </a:p>
        </p:txBody>
      </p:sp>
      <p:sp>
        <p:nvSpPr>
          <p:cNvPr id="16" name="Rectangle 15">
            <a:extLst>
              <a:ext uri="{FF2B5EF4-FFF2-40B4-BE49-F238E27FC236}">
                <a16:creationId xmlns:a16="http://schemas.microsoft.com/office/drawing/2014/main" id="{55E1BA22-31B1-4494-99FD-83585059B052}"/>
              </a:ext>
            </a:extLst>
          </p:cNvPr>
          <p:cNvSpPr/>
          <p:nvPr/>
        </p:nvSpPr>
        <p:spPr>
          <a:xfrm>
            <a:off x="8310297" y="1274976"/>
            <a:ext cx="956031"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100</a:t>
            </a:r>
            <a:r>
              <a:rPr lang="en-GB" sz="2400" b="1" baseline="30000" dirty="0">
                <a:solidFill>
                  <a:srgbClr val="417178"/>
                </a:solidFill>
              </a:rPr>
              <a:t>th</a:t>
            </a:r>
            <a:endParaRPr lang="en-GB" sz="2400" b="1" dirty="0">
              <a:solidFill>
                <a:srgbClr val="417178"/>
              </a:solidFill>
            </a:endParaRPr>
          </a:p>
        </p:txBody>
      </p:sp>
      <p:sp>
        <p:nvSpPr>
          <p:cNvPr id="17" name="Rectangle 16">
            <a:extLst>
              <a:ext uri="{FF2B5EF4-FFF2-40B4-BE49-F238E27FC236}">
                <a16:creationId xmlns:a16="http://schemas.microsoft.com/office/drawing/2014/main" id="{0A713099-DC0B-4D57-90EF-C67884904E6B}"/>
              </a:ext>
            </a:extLst>
          </p:cNvPr>
          <p:cNvSpPr/>
          <p:nvPr/>
        </p:nvSpPr>
        <p:spPr>
          <a:xfrm>
            <a:off x="7026475" y="1297103"/>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75</a:t>
            </a:r>
            <a:r>
              <a:rPr lang="en-GB" sz="2400" b="1" baseline="30000" dirty="0">
                <a:solidFill>
                  <a:srgbClr val="417178"/>
                </a:solidFill>
              </a:rPr>
              <a:t>th</a:t>
            </a:r>
            <a:endParaRPr lang="en-GB" sz="2400" b="1" dirty="0">
              <a:solidFill>
                <a:srgbClr val="417178"/>
              </a:solidFill>
            </a:endParaRPr>
          </a:p>
        </p:txBody>
      </p:sp>
      <p:sp>
        <p:nvSpPr>
          <p:cNvPr id="18" name="Rectangle 17">
            <a:extLst>
              <a:ext uri="{FF2B5EF4-FFF2-40B4-BE49-F238E27FC236}">
                <a16:creationId xmlns:a16="http://schemas.microsoft.com/office/drawing/2014/main" id="{2B4D9AAF-CEA8-4B7E-A79B-C77A5DEF34B9}"/>
              </a:ext>
            </a:extLst>
          </p:cNvPr>
          <p:cNvSpPr/>
          <p:nvPr/>
        </p:nvSpPr>
        <p:spPr>
          <a:xfrm>
            <a:off x="5691131" y="1268153"/>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50</a:t>
            </a:r>
            <a:r>
              <a:rPr lang="en-GB" sz="2400" b="1" baseline="30000" dirty="0">
                <a:solidFill>
                  <a:srgbClr val="417178"/>
                </a:solidFill>
              </a:rPr>
              <a:t>th</a:t>
            </a:r>
            <a:endParaRPr lang="en-GB" sz="2400" b="1" dirty="0">
              <a:solidFill>
                <a:srgbClr val="417178"/>
              </a:solidFill>
            </a:endParaRPr>
          </a:p>
        </p:txBody>
      </p:sp>
      <p:sp>
        <p:nvSpPr>
          <p:cNvPr id="19" name="Rectangle 18">
            <a:extLst>
              <a:ext uri="{FF2B5EF4-FFF2-40B4-BE49-F238E27FC236}">
                <a16:creationId xmlns:a16="http://schemas.microsoft.com/office/drawing/2014/main" id="{B0DA3731-3E01-4AB1-9C9F-F18E3D121892}"/>
              </a:ext>
            </a:extLst>
          </p:cNvPr>
          <p:cNvSpPr/>
          <p:nvPr/>
        </p:nvSpPr>
        <p:spPr>
          <a:xfrm>
            <a:off x="4355787" y="1268153"/>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25</a:t>
            </a:r>
            <a:r>
              <a:rPr lang="en-GB" sz="2400" b="1" baseline="30000" dirty="0">
                <a:solidFill>
                  <a:srgbClr val="417178"/>
                </a:solidFill>
              </a:rPr>
              <a:t>th</a:t>
            </a:r>
            <a:endParaRPr lang="en-GB" sz="2400" b="1" dirty="0">
              <a:solidFill>
                <a:srgbClr val="417178"/>
              </a:solidFill>
            </a:endParaRPr>
          </a:p>
        </p:txBody>
      </p:sp>
      <p:sp>
        <p:nvSpPr>
          <p:cNvPr id="20" name="Rectangle 19">
            <a:extLst>
              <a:ext uri="{FF2B5EF4-FFF2-40B4-BE49-F238E27FC236}">
                <a16:creationId xmlns:a16="http://schemas.microsoft.com/office/drawing/2014/main" id="{B513DA41-3FA4-40E2-87B6-8B73883AEB2F}"/>
              </a:ext>
            </a:extLst>
          </p:cNvPr>
          <p:cNvSpPr/>
          <p:nvPr/>
        </p:nvSpPr>
        <p:spPr>
          <a:xfrm>
            <a:off x="3279138" y="1302513"/>
            <a:ext cx="463909"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0</a:t>
            </a:r>
          </a:p>
        </p:txBody>
      </p:sp>
      <p:sp>
        <p:nvSpPr>
          <p:cNvPr id="21" name="Content Placeholder 3">
            <a:extLst>
              <a:ext uri="{FF2B5EF4-FFF2-40B4-BE49-F238E27FC236}">
                <a16:creationId xmlns:a16="http://schemas.microsoft.com/office/drawing/2014/main" id="{764D2FCE-F622-41D9-A18C-C65124E4F5AF}"/>
              </a:ext>
            </a:extLst>
          </p:cNvPr>
          <p:cNvSpPr txBox="1">
            <a:spLocks/>
          </p:cNvSpPr>
          <p:nvPr/>
        </p:nvSpPr>
        <p:spPr>
          <a:xfrm>
            <a:off x="4131171" y="-236810"/>
            <a:ext cx="3339657" cy="961521"/>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B6A2B5"/>
              </a:solidFill>
            </a:endParaRPr>
          </a:p>
          <a:p>
            <a:pPr marL="122764" indent="0" algn="ctr">
              <a:spcBef>
                <a:spcPts val="800"/>
              </a:spcBef>
              <a:spcAft>
                <a:spcPts val="0"/>
              </a:spcAft>
              <a:buClr>
                <a:schemeClr val="accent2">
                  <a:lumMod val="75000"/>
                </a:schemeClr>
              </a:buClr>
              <a:buNone/>
            </a:pPr>
            <a:r>
              <a:rPr lang="en-GB" sz="1944" b="1" dirty="0">
                <a:solidFill>
                  <a:srgbClr val="B6A2B5"/>
                </a:solidFill>
              </a:rPr>
              <a:t>Output points</a:t>
            </a:r>
          </a:p>
        </p:txBody>
      </p:sp>
      <p:sp>
        <p:nvSpPr>
          <p:cNvPr id="22" name="Content Placeholder 3">
            <a:extLst>
              <a:ext uri="{FF2B5EF4-FFF2-40B4-BE49-F238E27FC236}">
                <a16:creationId xmlns:a16="http://schemas.microsoft.com/office/drawing/2014/main" id="{B0D302C9-1186-4C93-A951-9D5AF8586934}"/>
              </a:ext>
            </a:extLst>
          </p:cNvPr>
          <p:cNvSpPr txBox="1">
            <a:spLocks/>
          </p:cNvSpPr>
          <p:nvPr/>
        </p:nvSpPr>
        <p:spPr>
          <a:xfrm>
            <a:off x="2863341" y="2199822"/>
            <a:ext cx="6031595" cy="2565655"/>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800" dirty="0">
                <a:solidFill>
                  <a:srgbClr val="666666"/>
                </a:solidFill>
              </a:rPr>
              <a:t>The points scored by the provider at the 75% line become the Minimum Expected Points needed to be achieved ON AVERAGE by students in this category if you are to be </a:t>
            </a:r>
            <a:r>
              <a:rPr lang="en-GB" sz="1800" b="1" dirty="0">
                <a:solidFill>
                  <a:srgbClr val="FF0000"/>
                </a:solidFill>
              </a:rPr>
              <a:t>RED HOT </a:t>
            </a:r>
            <a:r>
              <a:rPr lang="en-GB" sz="1800" dirty="0">
                <a:solidFill>
                  <a:srgbClr val="666666"/>
                </a:solidFill>
              </a:rPr>
              <a:t>overall as a school.</a:t>
            </a:r>
          </a:p>
          <a:p>
            <a:pPr marL="122764" indent="0" algn="ctr">
              <a:spcBef>
                <a:spcPts val="800"/>
              </a:spcBef>
              <a:spcAft>
                <a:spcPts val="0"/>
              </a:spcAft>
              <a:buClr>
                <a:schemeClr val="accent2">
                  <a:lumMod val="75000"/>
                </a:schemeClr>
              </a:buClr>
              <a:buNone/>
            </a:pPr>
            <a:endParaRPr lang="en-GB" sz="1800" dirty="0">
              <a:solidFill>
                <a:schemeClr val="bg1"/>
              </a:solidFill>
            </a:endParaRPr>
          </a:p>
          <a:p>
            <a:pPr marL="122764" indent="0" algn="ctr">
              <a:spcBef>
                <a:spcPts val="800"/>
              </a:spcBef>
              <a:spcAft>
                <a:spcPts val="0"/>
              </a:spcAft>
              <a:buClr>
                <a:schemeClr val="accent2">
                  <a:lumMod val="75000"/>
                </a:schemeClr>
              </a:buClr>
              <a:buNone/>
            </a:pPr>
            <a:r>
              <a:rPr lang="en-GB" sz="1800" dirty="0">
                <a:solidFill>
                  <a:srgbClr val="666666"/>
                </a:solidFill>
              </a:rPr>
              <a:t>This can be translated into a GCSE grade. This is known as the Minimum Expected Grade or MEG.</a:t>
            </a:r>
          </a:p>
        </p:txBody>
      </p:sp>
      <p:sp>
        <p:nvSpPr>
          <p:cNvPr id="23" name="TextBox 22">
            <a:extLst>
              <a:ext uri="{FF2B5EF4-FFF2-40B4-BE49-F238E27FC236}">
                <a16:creationId xmlns:a16="http://schemas.microsoft.com/office/drawing/2014/main" id="{BB05AA6A-18A6-4759-9F04-79F36DEB47AA}"/>
              </a:ext>
            </a:extLst>
          </p:cNvPr>
          <p:cNvSpPr txBox="1"/>
          <p:nvPr/>
        </p:nvSpPr>
        <p:spPr>
          <a:xfrm>
            <a:off x="7117253" y="632328"/>
            <a:ext cx="675973" cy="497700"/>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4.95/40</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25FC487F-4BD2-482A-8851-A81545D10908}"/>
              </a:ext>
            </a:extLst>
          </p:cNvPr>
          <p:cNvSpPr txBox="1"/>
          <p:nvPr/>
        </p:nvSpPr>
        <p:spPr>
          <a:xfrm>
            <a:off x="8478395" y="609934"/>
            <a:ext cx="675973" cy="497700"/>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5.67/44</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9834042C-B5BC-4482-BEEF-336E176F2B14}"/>
              </a:ext>
            </a:extLst>
          </p:cNvPr>
          <p:cNvSpPr txBox="1"/>
          <p:nvPr/>
        </p:nvSpPr>
        <p:spPr>
          <a:xfrm>
            <a:off x="4461673" y="609934"/>
            <a:ext cx="675973" cy="497700"/>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4.42/37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90D49377-9316-4A90-BE58-05DAA2D0FF38}"/>
              </a:ext>
            </a:extLst>
          </p:cNvPr>
          <p:cNvSpPr txBox="1"/>
          <p:nvPr/>
        </p:nvSpPr>
        <p:spPr>
          <a:xfrm>
            <a:off x="3193419" y="609934"/>
            <a:ext cx="730080" cy="553998"/>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100"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3.33/30</a:t>
            </a: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BD0217C5-BA2E-4C0E-811B-D36875549AC2}"/>
              </a:ext>
            </a:extLst>
          </p:cNvPr>
          <p:cNvSpPr/>
          <p:nvPr/>
        </p:nvSpPr>
        <p:spPr>
          <a:xfrm>
            <a:off x="7048170" y="562434"/>
            <a:ext cx="817175" cy="685167"/>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8" name="TextBox 27">
            <a:extLst>
              <a:ext uri="{FF2B5EF4-FFF2-40B4-BE49-F238E27FC236}">
                <a16:creationId xmlns:a16="http://schemas.microsoft.com/office/drawing/2014/main" id="{0350A717-13C6-4A96-A121-6825A5A43B49}"/>
              </a:ext>
            </a:extLst>
          </p:cNvPr>
          <p:cNvSpPr txBox="1"/>
          <p:nvPr/>
        </p:nvSpPr>
        <p:spPr>
          <a:xfrm>
            <a:off x="7080893" y="1679701"/>
            <a:ext cx="746808" cy="328231"/>
          </a:xfrm>
          <a:prstGeom prst="rect">
            <a:avLst/>
          </a:prstGeom>
          <a:solidFill>
            <a:srgbClr val="C00000"/>
          </a:solidFill>
          <a:ln>
            <a:solidFill>
              <a:schemeClr val="bg1"/>
            </a:solidFill>
          </a:ln>
        </p:spPr>
        <p:txBody>
          <a:bodyPr vert="horz" wrap="square" lIns="0" tIns="0" rIns="0" bIns="0" rtlCol="0">
            <a:spAutoFit/>
          </a:bodyPr>
          <a:lstStyle/>
          <a:p>
            <a:pPr algn="ctr">
              <a:spcBef>
                <a:spcPct val="50000"/>
              </a:spcBef>
            </a:pPr>
            <a:r>
              <a:rPr lang="en-GB" sz="2133"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grpSp>
        <p:nvGrpSpPr>
          <p:cNvPr id="29" name="Group 28">
            <a:extLst>
              <a:ext uri="{FF2B5EF4-FFF2-40B4-BE49-F238E27FC236}">
                <a16:creationId xmlns:a16="http://schemas.microsoft.com/office/drawing/2014/main" id="{1D1DD447-B8C0-450E-A8E0-99606D651D03}"/>
              </a:ext>
            </a:extLst>
          </p:cNvPr>
          <p:cNvGrpSpPr/>
          <p:nvPr/>
        </p:nvGrpSpPr>
        <p:grpSpPr>
          <a:xfrm>
            <a:off x="2223207" y="874057"/>
            <a:ext cx="730163" cy="1841434"/>
            <a:chOff x="1807389" y="1357911"/>
            <a:chExt cx="547622" cy="1084608"/>
          </a:xfrm>
        </p:grpSpPr>
        <p:cxnSp>
          <p:nvCxnSpPr>
            <p:cNvPr id="30" name="Straight Arrow Connector 29">
              <a:extLst>
                <a:ext uri="{FF2B5EF4-FFF2-40B4-BE49-F238E27FC236}">
                  <a16:creationId xmlns:a16="http://schemas.microsoft.com/office/drawing/2014/main" id="{9939019F-9610-4798-BA9B-128DBE3DB2F4}"/>
                </a:ext>
              </a:extLst>
            </p:cNvPr>
            <p:cNvCxnSpPr/>
            <p:nvPr/>
          </p:nvCxnSpPr>
          <p:spPr>
            <a:xfrm>
              <a:off x="1915064" y="1361140"/>
              <a:ext cx="4399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A2A2609D-9670-4F35-8613-186BDA3DB344}"/>
                </a:ext>
              </a:extLst>
            </p:cNvPr>
            <p:cNvCxnSpPr/>
            <p:nvPr/>
          </p:nvCxnSpPr>
          <p:spPr>
            <a:xfrm>
              <a:off x="1915064" y="1357911"/>
              <a:ext cx="0" cy="108460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B5009CF1-4D17-4A2A-ABEC-2781127A1ED3}"/>
                </a:ext>
              </a:extLst>
            </p:cNvPr>
            <p:cNvCxnSpPr>
              <a:cxnSpLocks/>
            </p:cNvCxnSpPr>
            <p:nvPr/>
          </p:nvCxnSpPr>
          <p:spPr>
            <a:xfrm flipH="1">
              <a:off x="1807389" y="2442519"/>
              <a:ext cx="115846" cy="0"/>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33" name="Table 32">
            <a:extLst>
              <a:ext uri="{FF2B5EF4-FFF2-40B4-BE49-F238E27FC236}">
                <a16:creationId xmlns:a16="http://schemas.microsoft.com/office/drawing/2014/main" id="{CC14B98B-440A-4188-AFD0-40D95980775F}"/>
              </a:ext>
            </a:extLst>
          </p:cNvPr>
          <p:cNvGraphicFramePr>
            <a:graphicFrameLocks noGrp="1"/>
          </p:cNvGraphicFramePr>
          <p:nvPr>
            <p:extLst>
              <p:ext uri="{D42A27DB-BD31-4B8C-83A1-F6EECF244321}">
                <p14:modId xmlns:p14="http://schemas.microsoft.com/office/powerpoint/2010/main" val="3068156514"/>
              </p:ext>
            </p:extLst>
          </p:nvPr>
        </p:nvGraphicFramePr>
        <p:xfrm>
          <a:off x="387795" y="857064"/>
          <a:ext cx="1867019" cy="3799840"/>
        </p:xfrm>
        <a:graphic>
          <a:graphicData uri="http://schemas.openxmlformats.org/drawingml/2006/table">
            <a:tbl>
              <a:tblPr firstRow="1" bandRow="1">
                <a:tableStyleId>{5940675A-B579-460E-94D1-54222C63F5DA}</a:tableStyleId>
              </a:tblPr>
              <a:tblGrid>
                <a:gridCol w="622340">
                  <a:extLst>
                    <a:ext uri="{9D8B030D-6E8A-4147-A177-3AD203B41FA5}">
                      <a16:colId xmlns:a16="http://schemas.microsoft.com/office/drawing/2014/main" val="1972966382"/>
                    </a:ext>
                  </a:extLst>
                </a:gridCol>
                <a:gridCol w="1244679">
                  <a:extLst>
                    <a:ext uri="{9D8B030D-6E8A-4147-A177-3AD203B41FA5}">
                      <a16:colId xmlns:a16="http://schemas.microsoft.com/office/drawing/2014/main" val="1740608666"/>
                    </a:ext>
                  </a:extLst>
                </a:gridCol>
              </a:tblGrid>
              <a:tr h="345440">
                <a:tc gridSpan="2">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Y8 WNT</a:t>
                      </a:r>
                    </a:p>
                  </a:txBody>
                  <a:tcPr marL="121920" marR="121920" marT="60960" marB="60960">
                    <a:solidFill>
                      <a:srgbClr val="B7A2B7"/>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400" b="0" dirty="0"/>
                        <a:t>1</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126+</a:t>
                      </a:r>
                    </a:p>
                  </a:txBody>
                  <a:tcPr marL="121920" marR="121920" marT="60960" marB="60960">
                    <a:solidFill>
                      <a:srgbClr val="B7A2B7"/>
                    </a:solidFill>
                  </a:tcPr>
                </a:tc>
                <a:extLst>
                  <a:ext uri="{0D108BD9-81ED-4DB2-BD59-A6C34878D82A}">
                    <a16:rowId xmlns:a16="http://schemas.microsoft.com/office/drawing/2014/main" val="2599305043"/>
                  </a:ext>
                </a:extLst>
              </a:tr>
              <a:tr h="345440">
                <a:tc>
                  <a:txBody>
                    <a:bodyPr/>
                    <a:lstStyle/>
                    <a:p>
                      <a:pPr algn="ctr"/>
                      <a:r>
                        <a:rPr lang="en-GB" sz="1400" b="0" dirty="0"/>
                        <a:t>2</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116-&lt;126</a:t>
                      </a:r>
                    </a:p>
                  </a:txBody>
                  <a:tcPr>
                    <a:solidFill>
                      <a:srgbClr val="B7A2B7"/>
                    </a:solidFill>
                  </a:tcPr>
                </a:tc>
                <a:extLst>
                  <a:ext uri="{0D108BD9-81ED-4DB2-BD59-A6C34878D82A}">
                    <a16:rowId xmlns:a16="http://schemas.microsoft.com/office/drawing/2014/main" val="3639624967"/>
                  </a:ext>
                </a:extLst>
              </a:tr>
              <a:tr h="345440">
                <a:tc>
                  <a:txBody>
                    <a:bodyPr/>
                    <a:lstStyle/>
                    <a:p>
                      <a:pPr algn="ctr"/>
                      <a:r>
                        <a:rPr lang="en-GB" sz="1400" b="0" dirty="0"/>
                        <a:t>3</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108-&lt;116</a:t>
                      </a:r>
                    </a:p>
                  </a:txBody>
                  <a:tcPr>
                    <a:solidFill>
                      <a:srgbClr val="B7A2B7"/>
                    </a:solidFill>
                  </a:tcPr>
                </a:tc>
                <a:extLst>
                  <a:ext uri="{0D108BD9-81ED-4DB2-BD59-A6C34878D82A}">
                    <a16:rowId xmlns:a16="http://schemas.microsoft.com/office/drawing/2014/main" val="3036046928"/>
                  </a:ext>
                </a:extLst>
              </a:tr>
              <a:tr h="345440">
                <a:tc>
                  <a:txBody>
                    <a:bodyPr/>
                    <a:lstStyle/>
                    <a:p>
                      <a:pPr algn="ctr"/>
                      <a:r>
                        <a:rPr lang="en-GB" sz="1400" b="0" dirty="0"/>
                        <a:t>4</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102.5-&lt;108</a:t>
                      </a:r>
                    </a:p>
                  </a:txBody>
                  <a:tcPr>
                    <a:solidFill>
                      <a:srgbClr val="B7A2B7"/>
                    </a:solidFill>
                  </a:tcPr>
                </a:tc>
                <a:extLst>
                  <a:ext uri="{0D108BD9-81ED-4DB2-BD59-A6C34878D82A}">
                    <a16:rowId xmlns:a16="http://schemas.microsoft.com/office/drawing/2014/main" val="3529167439"/>
                  </a:ext>
                </a:extLst>
              </a:tr>
              <a:tr h="345440">
                <a:tc>
                  <a:txBody>
                    <a:bodyPr/>
                    <a:lstStyle/>
                    <a:p>
                      <a:pPr algn="ctr"/>
                      <a:r>
                        <a:rPr lang="en-GB" sz="1400" b="0" dirty="0"/>
                        <a:t>5</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94-&lt;102.5</a:t>
                      </a:r>
                    </a:p>
                  </a:txBody>
                  <a:tcPr>
                    <a:solidFill>
                      <a:srgbClr val="B7A2B7"/>
                    </a:solidFill>
                  </a:tcPr>
                </a:tc>
                <a:extLst>
                  <a:ext uri="{0D108BD9-81ED-4DB2-BD59-A6C34878D82A}">
                    <a16:rowId xmlns:a16="http://schemas.microsoft.com/office/drawing/2014/main" val="615918116"/>
                  </a:ext>
                </a:extLst>
              </a:tr>
              <a:tr h="345440">
                <a:tc>
                  <a:txBody>
                    <a:bodyPr/>
                    <a:lstStyle/>
                    <a:p>
                      <a:pPr algn="ctr"/>
                      <a:r>
                        <a:rPr lang="en-GB" sz="1400" b="0" dirty="0"/>
                        <a:t>6</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89-&lt;94</a:t>
                      </a:r>
                    </a:p>
                  </a:txBody>
                  <a:tcPr>
                    <a:solidFill>
                      <a:srgbClr val="B7A2B7"/>
                    </a:solidFill>
                  </a:tcPr>
                </a:tc>
                <a:extLst>
                  <a:ext uri="{0D108BD9-81ED-4DB2-BD59-A6C34878D82A}">
                    <a16:rowId xmlns:a16="http://schemas.microsoft.com/office/drawing/2014/main" val="1372775194"/>
                  </a:ext>
                </a:extLst>
              </a:tr>
              <a:tr h="345440">
                <a:tc>
                  <a:txBody>
                    <a:bodyPr/>
                    <a:lstStyle/>
                    <a:p>
                      <a:pPr algn="ctr"/>
                      <a:r>
                        <a:rPr lang="en-GB" sz="1400" b="0" dirty="0"/>
                        <a:t>7</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86-&lt;89</a:t>
                      </a:r>
                    </a:p>
                  </a:txBody>
                  <a:tcPr>
                    <a:solidFill>
                      <a:srgbClr val="B7A2B7"/>
                    </a:solidFill>
                  </a:tcPr>
                </a:tc>
                <a:extLst>
                  <a:ext uri="{0D108BD9-81ED-4DB2-BD59-A6C34878D82A}">
                    <a16:rowId xmlns:a16="http://schemas.microsoft.com/office/drawing/2014/main" val="2952205155"/>
                  </a:ext>
                </a:extLst>
              </a:tr>
              <a:tr h="345440">
                <a:tc>
                  <a:txBody>
                    <a:bodyPr/>
                    <a:lstStyle/>
                    <a:p>
                      <a:pPr algn="ctr"/>
                      <a:r>
                        <a:rPr lang="en-GB" sz="1400" b="0" dirty="0"/>
                        <a:t>8</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82-&lt;86</a:t>
                      </a:r>
                    </a:p>
                  </a:txBody>
                  <a:tcPr>
                    <a:solidFill>
                      <a:srgbClr val="B7A2B7"/>
                    </a:solidFill>
                  </a:tcPr>
                </a:tc>
                <a:extLst>
                  <a:ext uri="{0D108BD9-81ED-4DB2-BD59-A6C34878D82A}">
                    <a16:rowId xmlns:a16="http://schemas.microsoft.com/office/drawing/2014/main" val="3499738306"/>
                  </a:ext>
                </a:extLst>
              </a:tr>
              <a:tr h="345440">
                <a:tc>
                  <a:txBody>
                    <a:bodyPr/>
                    <a:lstStyle/>
                    <a:p>
                      <a:pPr algn="ctr"/>
                      <a:r>
                        <a:rPr lang="en-GB" sz="1400" b="0" dirty="0"/>
                        <a:t>9</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78-&lt;82</a:t>
                      </a:r>
                    </a:p>
                  </a:txBody>
                  <a:tcPr>
                    <a:solidFill>
                      <a:srgbClr val="B7A2B7"/>
                    </a:solidFill>
                  </a:tcPr>
                </a:tc>
                <a:extLst>
                  <a:ext uri="{0D108BD9-81ED-4DB2-BD59-A6C34878D82A}">
                    <a16:rowId xmlns:a16="http://schemas.microsoft.com/office/drawing/2014/main" val="2356458203"/>
                  </a:ext>
                </a:extLst>
              </a:tr>
              <a:tr h="345440">
                <a:tc>
                  <a:txBody>
                    <a:bodyPr/>
                    <a:lstStyle/>
                    <a:p>
                      <a:pPr algn="ctr"/>
                      <a:r>
                        <a:rPr lang="en-GB" sz="1400" b="0" dirty="0"/>
                        <a:t>10</a:t>
                      </a:r>
                    </a:p>
                  </a:txBody>
                  <a:tcPr marL="121920" marR="121920" marT="60960" marB="60960">
                    <a:solidFill>
                      <a:srgbClr val="B7A2B7"/>
                    </a:solidFill>
                  </a:tcPr>
                </a:tc>
                <a:tc>
                  <a:txBody>
                    <a:bodyPr/>
                    <a:lstStyle/>
                    <a:p>
                      <a:pPr algn="ctr"/>
                      <a:r>
                        <a:rPr lang="en-GB"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0-&lt;78</a:t>
                      </a:r>
                    </a:p>
                  </a:txBody>
                  <a:tcPr>
                    <a:solidFill>
                      <a:srgbClr val="B7A2B7"/>
                    </a:solidFill>
                  </a:tcPr>
                </a:tc>
                <a:extLst>
                  <a:ext uri="{0D108BD9-81ED-4DB2-BD59-A6C34878D82A}">
                    <a16:rowId xmlns:a16="http://schemas.microsoft.com/office/drawing/2014/main" val="3300302372"/>
                  </a:ext>
                </a:extLst>
              </a:tr>
            </a:tbl>
          </a:graphicData>
        </a:graphic>
      </p:graphicFrame>
    </p:spTree>
    <p:extLst>
      <p:ext uri="{BB962C8B-B14F-4D97-AF65-F5344CB8AC3E}">
        <p14:creationId xmlns:p14="http://schemas.microsoft.com/office/powerpoint/2010/main" val="7568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000"/>
                                        <p:tgtEl>
                                          <p:spTgt spid="7"/>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100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grpId="0" nodeType="afterEffect">
                                  <p:stCondLst>
                                    <p:cond delay="1000"/>
                                  </p:stCondLst>
                                  <p:childTnLst>
                                    <p:set>
                                      <p:cBhvr>
                                        <p:cTn id="70" dur="1" fill="hold">
                                          <p:stCondLst>
                                            <p:cond delay="0"/>
                                          </p:stCondLst>
                                        </p:cTn>
                                        <p:tgtEl>
                                          <p:spTgt spid="18"/>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1000"/>
                                  </p:stCondLst>
                                  <p:childTnLst>
                                    <p:set>
                                      <p:cBhvr>
                                        <p:cTn id="73" dur="1" fill="hold">
                                          <p:stCondLst>
                                            <p:cond delay="0"/>
                                          </p:stCondLst>
                                        </p:cTn>
                                        <p:tgtEl>
                                          <p:spTgt spid="17"/>
                                        </p:tgtEl>
                                        <p:attrNameLst>
                                          <p:attrName>style.visibility</p:attrName>
                                        </p:attrNameLst>
                                      </p:cBhvr>
                                      <p:to>
                                        <p:strVal val="visible"/>
                                      </p:to>
                                    </p:set>
                                  </p:childTnLst>
                                </p:cTn>
                              </p:par>
                            </p:childTnLst>
                          </p:cTn>
                        </p:par>
                        <p:par>
                          <p:cTn id="74" fill="hold">
                            <p:stCondLst>
                              <p:cond delay="3000"/>
                            </p:stCondLst>
                            <p:childTnLst>
                              <p:par>
                                <p:cTn id="75" presetID="1" presetClass="entr" presetSubtype="0" fill="hold" grpId="0" nodeType="afterEffect">
                                  <p:stCondLst>
                                    <p:cond delay="100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2000"/>
                                  </p:stCondLst>
                                  <p:childTnLst>
                                    <p:set>
                                      <p:cBhvr>
                                        <p:cTn id="95" dur="1" fill="hold">
                                          <p:stCondLst>
                                            <p:cond delay="0"/>
                                          </p:stCondLst>
                                        </p:cTn>
                                        <p:tgtEl>
                                          <p:spTgt spid="2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8" grpId="0" animBg="1"/>
      <p:bldP spid="9" grpId="0" animBg="1"/>
      <p:bldP spid="10" grpId="0" animBg="1"/>
      <p:bldP spid="11" grpId="0" animBg="1"/>
      <p:bldP spid="14" grpId="0" animBg="1"/>
      <p:bldP spid="15" grpId="0" animBg="1"/>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4975" y="295032"/>
            <a:ext cx="8657301" cy="1175888"/>
          </a:xfrm>
        </p:spPr>
        <p:txBody>
          <a:bodyPr>
            <a:normAutofit fontScale="92500" lnSpcReduction="20000"/>
          </a:bodyPr>
          <a:lstStyle/>
          <a:p>
            <a:pPr>
              <a:spcAft>
                <a:spcPts val="800"/>
              </a:spcAft>
            </a:pPr>
            <a:r>
              <a:rPr lang="en-US" dirty="0">
                <a:solidFill>
                  <a:srgbClr val="666666"/>
                </a:solidFill>
              </a:rPr>
              <a:t>﻿</a:t>
            </a:r>
            <a:r>
              <a:rPr lang="en-US" dirty="0">
                <a:solidFill>
                  <a:srgbClr val="417178"/>
                </a:solidFill>
              </a:rPr>
              <a:t>Getting started with Alps </a:t>
            </a:r>
          </a:p>
          <a:p>
            <a:pPr>
              <a:spcAft>
                <a:spcPts val="800"/>
              </a:spcAft>
            </a:pPr>
            <a:r>
              <a:rPr lang="en-US" dirty="0">
                <a:solidFill>
                  <a:srgbClr val="666666"/>
                </a:solidFill>
              </a:rPr>
              <a:t>The purpose of the session</a:t>
            </a:r>
          </a:p>
        </p:txBody>
      </p:sp>
      <p:sp>
        <p:nvSpPr>
          <p:cNvPr id="4" name="Content Placeholder 3"/>
          <p:cNvSpPr>
            <a:spLocks noGrp="1"/>
          </p:cNvSpPr>
          <p:nvPr>
            <p:ph sz="quarter" idx="15"/>
          </p:nvPr>
        </p:nvSpPr>
        <p:spPr>
          <a:xfrm>
            <a:off x="434975" y="1843076"/>
            <a:ext cx="8242399" cy="2256057"/>
          </a:xfrm>
        </p:spPr>
        <p:txBody>
          <a:bodyPr/>
          <a:lstStyle/>
          <a:p>
            <a:pPr>
              <a:spcBef>
                <a:spcPts val="1111"/>
              </a:spcBef>
              <a:buClr>
                <a:srgbClr val="666666"/>
              </a:buClr>
            </a:pPr>
            <a:r>
              <a:rPr lang="en-GB" sz="1800" dirty="0">
                <a:solidFill>
                  <a:srgbClr val="666666"/>
                </a:solidFill>
              </a:rPr>
              <a:t>Provide an overview of the methodology and grading used throughout Alps Reports and in Connect</a:t>
            </a:r>
          </a:p>
          <a:p>
            <a:pPr>
              <a:spcBef>
                <a:spcPts val="1111"/>
              </a:spcBef>
              <a:buClr>
                <a:schemeClr val="accent2">
                  <a:lumMod val="75000"/>
                </a:schemeClr>
              </a:buClr>
            </a:pPr>
            <a:r>
              <a:rPr lang="en-GB" sz="1800" dirty="0">
                <a:solidFill>
                  <a:srgbClr val="666666"/>
                </a:solidFill>
              </a:rPr>
              <a:t>Explanation of the Alps Minimum Expected Grades at the 75</a:t>
            </a:r>
            <a:r>
              <a:rPr lang="en-GB" sz="1800" baseline="30000" dirty="0">
                <a:solidFill>
                  <a:srgbClr val="666666"/>
                </a:solidFill>
              </a:rPr>
              <a:t>th</a:t>
            </a:r>
            <a:r>
              <a:rPr lang="en-GB" sz="1800" dirty="0">
                <a:solidFill>
                  <a:srgbClr val="666666"/>
                </a:solidFill>
              </a:rPr>
              <a:t> percentile. </a:t>
            </a:r>
          </a:p>
          <a:p>
            <a:pPr>
              <a:spcBef>
                <a:spcPts val="1111"/>
              </a:spcBef>
              <a:buClr>
                <a:schemeClr val="accent2">
                  <a:lumMod val="75000"/>
                </a:schemeClr>
              </a:buClr>
            </a:pPr>
            <a:r>
              <a:rPr lang="en-GB" sz="1800" dirty="0">
                <a:solidFill>
                  <a:srgbClr val="666666"/>
                </a:solidFill>
              </a:rPr>
              <a:t>Discuss how subject staff set Personalised Targets </a:t>
            </a:r>
          </a:p>
        </p:txBody>
      </p:sp>
    </p:spTree>
    <p:extLst>
      <p:ext uri="{BB962C8B-B14F-4D97-AF65-F5344CB8AC3E}">
        <p14:creationId xmlns:p14="http://schemas.microsoft.com/office/powerpoint/2010/main" val="138103877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CBC2-A8E1-43D9-A413-579EC1E4090C}"/>
              </a:ext>
            </a:extLst>
          </p:cNvPr>
          <p:cNvSpPr txBox="1">
            <a:spLocks/>
          </p:cNvSpPr>
          <p:nvPr/>
        </p:nvSpPr>
        <p:spPr>
          <a:xfrm>
            <a:off x="337744" y="167466"/>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MEGs</a:t>
            </a:r>
            <a:endParaRPr lang="en-GB" sz="4000" dirty="0"/>
          </a:p>
        </p:txBody>
      </p:sp>
      <p:sp>
        <p:nvSpPr>
          <p:cNvPr id="3" name="Content Placeholder 7">
            <a:extLst>
              <a:ext uri="{FF2B5EF4-FFF2-40B4-BE49-F238E27FC236}">
                <a16:creationId xmlns:a16="http://schemas.microsoft.com/office/drawing/2014/main" id="{564CBBF1-6736-43C8-A2C5-F7C30163EAB3}"/>
              </a:ext>
            </a:extLst>
          </p:cNvPr>
          <p:cNvSpPr txBox="1">
            <a:spLocks/>
          </p:cNvSpPr>
          <p:nvPr/>
        </p:nvSpPr>
        <p:spPr>
          <a:xfrm>
            <a:off x="525031" y="3518003"/>
            <a:ext cx="7968040" cy="1165665"/>
          </a:xfrm>
          <a:prstGeom prst="rect">
            <a:avLst/>
          </a:prstGeom>
        </p:spPr>
        <p:txBody>
          <a:bodyPr/>
          <a:lstStyle>
            <a:lvl1pPr marL="0" indent="0" algn="l" defTabSz="507967" rtl="0" eaLnBrk="1" latinLnBrk="0" hangingPunct="1">
              <a:spcBef>
                <a:spcPct val="20000"/>
              </a:spcBef>
              <a:buFont typeface="Arial"/>
              <a:buNone/>
              <a:defRPr sz="18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If every student achieved their MEG in all examinations, then the headline indicator, the Quality Indicator, for the school would be </a:t>
            </a:r>
            <a:r>
              <a:rPr kumimoji="0" lang="en-GB" sz="1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RED HOT</a:t>
            </a:r>
            <a:r>
              <a:rPr kumimoji="0" lang="en-GB" sz="18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 and you would be a top 25% progress provider. </a:t>
            </a:r>
          </a:p>
        </p:txBody>
      </p:sp>
      <p:sp>
        <p:nvSpPr>
          <p:cNvPr id="17" name="TextBox 16">
            <a:extLst>
              <a:ext uri="{FF2B5EF4-FFF2-40B4-BE49-F238E27FC236}">
                <a16:creationId xmlns:a16="http://schemas.microsoft.com/office/drawing/2014/main" id="{6BEE88AA-ED56-483E-8CBA-EC4CB68023AC}"/>
              </a:ext>
            </a:extLst>
          </p:cNvPr>
          <p:cNvSpPr txBox="1"/>
          <p:nvPr/>
        </p:nvSpPr>
        <p:spPr>
          <a:xfrm>
            <a:off x="525031" y="1035993"/>
            <a:ext cx="2865869" cy="2696123"/>
          </a:xfrm>
          <a:prstGeom prst="rect">
            <a:avLst/>
          </a:prstGeom>
          <a:noFill/>
        </p:spPr>
        <p:txBody>
          <a:bodyPr wrap="square">
            <a:spAutoFit/>
          </a:body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MEG – Minimum Expected Grade</a:t>
            </a:r>
          </a:p>
          <a:p>
            <a:pPr defTabSz="507967">
              <a:spcBef>
                <a:spcPct val="20000"/>
              </a:spcBef>
              <a:defRPr/>
            </a:pPr>
            <a:r>
              <a:rPr kumimoji="0" lang="en-GB" sz="18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In each prior attainment band the MEG is the average grade attained by the provider at the 75th percentile in the national dataset.</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00"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F5073404-F2AA-4681-9CE7-900DE6E01032}"/>
              </a:ext>
            </a:extLst>
          </p:cNvPr>
          <p:cNvGrpSpPr/>
          <p:nvPr/>
        </p:nvGrpSpPr>
        <p:grpSpPr>
          <a:xfrm>
            <a:off x="3864154" y="661988"/>
            <a:ext cx="5623372" cy="2735984"/>
            <a:chOff x="3853137" y="598343"/>
            <a:chExt cx="4439696" cy="2228850"/>
          </a:xfrm>
        </p:grpSpPr>
        <p:pic>
          <p:nvPicPr>
            <p:cNvPr id="10" name="Picture 9">
              <a:extLst>
                <a:ext uri="{FF2B5EF4-FFF2-40B4-BE49-F238E27FC236}">
                  <a16:creationId xmlns:a16="http://schemas.microsoft.com/office/drawing/2014/main" id="{8381A92E-6586-43FC-8A58-D80265252A36}"/>
                </a:ext>
              </a:extLst>
            </p:cNvPr>
            <p:cNvPicPr>
              <a:picLocks noChangeAspect="1"/>
            </p:cNvPicPr>
            <p:nvPr/>
          </p:nvPicPr>
          <p:blipFill rotWithShape="1">
            <a:blip r:embed="rId3"/>
            <a:srcRect r="65366"/>
            <a:stretch/>
          </p:blipFill>
          <p:spPr>
            <a:xfrm>
              <a:off x="3853137" y="598343"/>
              <a:ext cx="2213579" cy="2228850"/>
            </a:xfrm>
            <a:prstGeom prst="rect">
              <a:avLst/>
            </a:prstGeom>
          </p:spPr>
        </p:pic>
        <p:pic>
          <p:nvPicPr>
            <p:cNvPr id="13" name="Picture 12">
              <a:extLst>
                <a:ext uri="{FF2B5EF4-FFF2-40B4-BE49-F238E27FC236}">
                  <a16:creationId xmlns:a16="http://schemas.microsoft.com/office/drawing/2014/main" id="{58310C64-56B9-4A37-AF85-54512E0499A1}"/>
                </a:ext>
              </a:extLst>
            </p:cNvPr>
            <p:cNvPicPr>
              <a:picLocks noChangeAspect="1"/>
            </p:cNvPicPr>
            <p:nvPr/>
          </p:nvPicPr>
          <p:blipFill rotWithShape="1">
            <a:blip r:embed="rId3"/>
            <a:srcRect l="64163"/>
            <a:stretch/>
          </p:blipFill>
          <p:spPr>
            <a:xfrm>
              <a:off x="6002360" y="598343"/>
              <a:ext cx="2290473" cy="2228850"/>
            </a:xfrm>
            <a:prstGeom prst="rect">
              <a:avLst/>
            </a:prstGeom>
          </p:spPr>
        </p:pic>
      </p:grpSp>
    </p:spTree>
    <p:extLst>
      <p:ext uri="{BB962C8B-B14F-4D97-AF65-F5344CB8AC3E}">
        <p14:creationId xmlns:p14="http://schemas.microsoft.com/office/powerpoint/2010/main" val="76789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EADD16-B6AE-45A0-A1D1-3956E8A85A48}"/>
              </a:ext>
            </a:extLst>
          </p:cNvPr>
          <p:cNvSpPr txBox="1">
            <a:spLocks/>
          </p:cNvSpPr>
          <p:nvPr/>
        </p:nvSpPr>
        <p:spPr>
          <a:xfrm>
            <a:off x="315711" y="152729"/>
            <a:ext cx="10436752"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Benchmarks for 2021 KS4 Results</a:t>
            </a:r>
            <a:endParaRPr lang="en-GB" dirty="0"/>
          </a:p>
        </p:txBody>
      </p:sp>
      <p:pic>
        <p:nvPicPr>
          <p:cNvPr id="5" name="Picture 4">
            <a:extLst>
              <a:ext uri="{FF2B5EF4-FFF2-40B4-BE49-F238E27FC236}">
                <a16:creationId xmlns:a16="http://schemas.microsoft.com/office/drawing/2014/main" id="{91DF8C9F-8D77-4778-A6B1-292E56A75E54}"/>
              </a:ext>
            </a:extLst>
          </p:cNvPr>
          <p:cNvPicPr>
            <a:picLocks noChangeAspect="1"/>
          </p:cNvPicPr>
          <p:nvPr/>
        </p:nvPicPr>
        <p:blipFill>
          <a:blip r:embed="rId3"/>
          <a:stretch>
            <a:fillRect/>
          </a:stretch>
        </p:blipFill>
        <p:spPr>
          <a:xfrm>
            <a:off x="1362955" y="864315"/>
            <a:ext cx="7141115" cy="3986369"/>
          </a:xfrm>
          <a:prstGeom prst="rect">
            <a:avLst/>
          </a:prstGeom>
        </p:spPr>
      </p:pic>
    </p:spTree>
    <p:extLst>
      <p:ext uri="{BB962C8B-B14F-4D97-AF65-F5344CB8AC3E}">
        <p14:creationId xmlns:p14="http://schemas.microsoft.com/office/powerpoint/2010/main" val="186950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13BB73-06A8-4FDF-83FB-551E08CF1CEB}"/>
              </a:ext>
            </a:extLst>
          </p:cNvPr>
          <p:cNvSpPr txBox="1"/>
          <p:nvPr/>
        </p:nvSpPr>
        <p:spPr>
          <a:xfrm>
            <a:off x="320046" y="75435"/>
            <a:ext cx="9049326" cy="2123658"/>
          </a:xfrm>
          <a:prstGeom prst="rect">
            <a:avLst/>
          </a:prstGeom>
          <a:noFill/>
        </p:spPr>
        <p:txBody>
          <a:bodyPr wrap="square">
            <a:spAutoFit/>
          </a:bodyPr>
          <a:lstStyle/>
          <a:p>
            <a:r>
              <a:rPr lang="en-GB" sz="4400" b="1" dirty="0">
                <a:solidFill>
                  <a:srgbClr val="417178"/>
                </a:solidFill>
                <a:latin typeface="Futura Round" pitchFamily="2" charset="0"/>
                <a:ea typeface="Open Sans" panose="020B0606030504020204" pitchFamily="34" charset="0"/>
                <a:cs typeface="Open Sans" panose="020B0606030504020204" pitchFamily="34" charset="0"/>
              </a:rPr>
              <a:t>Using the MEGs at a subject level </a:t>
            </a:r>
            <a:br>
              <a:rPr lang="en-GB" sz="4400" b="1" dirty="0">
                <a:solidFill>
                  <a:srgbClr val="417178"/>
                </a:solidFill>
                <a:latin typeface="Futura Round" pitchFamily="2" charset="0"/>
                <a:ea typeface="Open Sans" panose="020B0606030504020204" pitchFamily="34" charset="0"/>
                <a:cs typeface="Open Sans" panose="020B0606030504020204" pitchFamily="34" charset="0"/>
              </a:rPr>
            </a:br>
            <a:r>
              <a:rPr lang="en-GB" sz="4400" b="1" dirty="0">
                <a:solidFill>
                  <a:srgbClr val="417178"/>
                </a:solidFill>
                <a:latin typeface="Futura Round" pitchFamily="2" charset="0"/>
                <a:ea typeface="Open Sans" panose="020B0606030504020204" pitchFamily="34" charset="0"/>
                <a:cs typeface="Open Sans" panose="020B0606030504020204" pitchFamily="34" charset="0"/>
              </a:rPr>
              <a:t>– setting Personalised Targets</a:t>
            </a:r>
            <a:br>
              <a:rPr lang="en-GB" sz="4400" b="1" dirty="0">
                <a:solidFill>
                  <a:srgbClr val="417178"/>
                </a:solidFill>
                <a:latin typeface="Futura Round" pitchFamily="2" charset="0"/>
                <a:ea typeface="Open Sans" panose="020B0606030504020204" pitchFamily="34" charset="0"/>
                <a:cs typeface="Open Sans" panose="020B0606030504020204" pitchFamily="34" charset="0"/>
              </a:rPr>
            </a:br>
            <a:endParaRPr lang="en-GB" sz="4400" b="1" dirty="0">
              <a:solidFill>
                <a:srgbClr val="417178"/>
              </a:solidFill>
            </a:endParaRPr>
          </a:p>
        </p:txBody>
      </p:sp>
      <p:sp>
        <p:nvSpPr>
          <p:cNvPr id="4" name="Content Placeholder 3">
            <a:extLst>
              <a:ext uri="{FF2B5EF4-FFF2-40B4-BE49-F238E27FC236}">
                <a16:creationId xmlns:a16="http://schemas.microsoft.com/office/drawing/2014/main" id="{264D70A2-7C3E-EA4F-97D4-6CEB95F5858D}"/>
              </a:ext>
            </a:extLst>
          </p:cNvPr>
          <p:cNvSpPr txBox="1">
            <a:spLocks/>
          </p:cNvSpPr>
          <p:nvPr/>
        </p:nvSpPr>
        <p:spPr>
          <a:xfrm>
            <a:off x="434975" y="1992789"/>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How does progress in your subject compare to that MEG?</a:t>
            </a:r>
            <a:b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How will you set a subject specific target which is aspirational enough to get you a red Alps grade? </a:t>
            </a:r>
          </a:p>
        </p:txBody>
      </p:sp>
    </p:spTree>
    <p:extLst>
      <p:ext uri="{BB962C8B-B14F-4D97-AF65-F5344CB8AC3E}">
        <p14:creationId xmlns:p14="http://schemas.microsoft.com/office/powerpoint/2010/main" val="34875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56823-FAD2-49C4-93FB-53C09E1021F2}"/>
              </a:ext>
            </a:extLst>
          </p:cNvPr>
          <p:cNvSpPr txBox="1"/>
          <p:nvPr/>
        </p:nvSpPr>
        <p:spPr>
          <a:xfrm>
            <a:off x="334817" y="73932"/>
            <a:ext cx="6250709"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pitchFamily="2" charset="0"/>
                <a:ea typeface="+mj-ea"/>
                <a:cs typeface="+mj-cs"/>
              </a:rPr>
              <a:t>The unique subject thermometers </a:t>
            </a:r>
            <a:endParaRPr lang="en-GB" sz="1600" dirty="0">
              <a:solidFill>
                <a:srgbClr val="417178"/>
              </a:solidFill>
            </a:endParaRPr>
          </a:p>
        </p:txBody>
      </p:sp>
      <p:pic>
        <p:nvPicPr>
          <p:cNvPr id="4" name="Picture 3">
            <a:extLst>
              <a:ext uri="{FF2B5EF4-FFF2-40B4-BE49-F238E27FC236}">
                <a16:creationId xmlns:a16="http://schemas.microsoft.com/office/drawing/2014/main" id="{CD3E1154-305D-4E48-AD13-C0EA0741BE7B}"/>
              </a:ext>
            </a:extLst>
          </p:cNvPr>
          <p:cNvPicPr>
            <a:picLocks noChangeAspect="1"/>
          </p:cNvPicPr>
          <p:nvPr/>
        </p:nvPicPr>
        <p:blipFill>
          <a:blip r:embed="rId3"/>
          <a:stretch>
            <a:fillRect/>
          </a:stretch>
        </p:blipFill>
        <p:spPr>
          <a:xfrm>
            <a:off x="7975107" y="475229"/>
            <a:ext cx="1116963" cy="4141192"/>
          </a:xfrm>
          <a:prstGeom prst="rect">
            <a:avLst/>
          </a:prstGeom>
        </p:spPr>
      </p:pic>
      <p:sp>
        <p:nvSpPr>
          <p:cNvPr id="12" name="TextBox 11">
            <a:extLst>
              <a:ext uri="{FF2B5EF4-FFF2-40B4-BE49-F238E27FC236}">
                <a16:creationId xmlns:a16="http://schemas.microsoft.com/office/drawing/2014/main" id="{C467D8C0-3B9F-4F03-BD7A-79E347B1902D}"/>
              </a:ext>
            </a:extLst>
          </p:cNvPr>
          <p:cNvSpPr txBox="1"/>
          <p:nvPr/>
        </p:nvSpPr>
        <p:spPr>
          <a:xfrm>
            <a:off x="437903" y="1916344"/>
            <a:ext cx="5103090" cy="2862322"/>
          </a:xfrm>
          <a:prstGeom prst="rect">
            <a:avLst/>
          </a:prstGeom>
          <a:noFill/>
        </p:spPr>
        <p:txBody>
          <a:bodyPr wrap="square">
            <a:spAutoFit/>
          </a:bodyPr>
          <a:lstStyle/>
          <a:p>
            <a:pPr marL="380990" indent="-380990">
              <a:buFont typeface="Arial" panose="020B0604020202020204" pitchFamily="34" charset="0"/>
              <a:buChar cha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Alps subject value-added scores are calculated using a formula which rotates around 1.00 </a:t>
            </a: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 student in your teaching group achieved their MEG, then you would achieve a value-added </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score of 1.00</a:t>
            </a:r>
          </a:p>
        </p:txBody>
      </p:sp>
      <p:pic>
        <p:nvPicPr>
          <p:cNvPr id="13" name="Content Placeholder 5">
            <a:extLst>
              <a:ext uri="{FF2B5EF4-FFF2-40B4-BE49-F238E27FC236}">
                <a16:creationId xmlns:a16="http://schemas.microsoft.com/office/drawing/2014/main" id="{FB62864D-F911-4AE0-8751-F6C31245C811}"/>
              </a:ext>
            </a:extLst>
          </p:cNvPr>
          <p:cNvPicPr>
            <a:picLocks noChangeAspect="1"/>
          </p:cNvPicPr>
          <p:nvPr/>
        </p:nvPicPr>
        <p:blipFill>
          <a:blip r:embed="rId4"/>
          <a:stretch>
            <a:fillRect/>
          </a:stretch>
        </p:blipFill>
        <p:spPr>
          <a:xfrm>
            <a:off x="853832" y="2824989"/>
            <a:ext cx="4479017" cy="811415"/>
          </a:xfrm>
          <a:prstGeom prst="rect">
            <a:avLst/>
          </a:prstGeom>
        </p:spPr>
      </p:pic>
      <p:grpSp>
        <p:nvGrpSpPr>
          <p:cNvPr id="14" name="Group 13">
            <a:extLst>
              <a:ext uri="{FF2B5EF4-FFF2-40B4-BE49-F238E27FC236}">
                <a16:creationId xmlns:a16="http://schemas.microsoft.com/office/drawing/2014/main" id="{2B14882C-38B4-FE4E-98C9-04EE8214B7C5}"/>
              </a:ext>
            </a:extLst>
          </p:cNvPr>
          <p:cNvGrpSpPr/>
          <p:nvPr/>
        </p:nvGrpSpPr>
        <p:grpSpPr>
          <a:xfrm>
            <a:off x="6585526" y="544058"/>
            <a:ext cx="1514212" cy="1230722"/>
            <a:chOff x="5309104" y="999812"/>
            <a:chExt cx="1135659" cy="923041"/>
          </a:xfrm>
        </p:grpSpPr>
        <p:pic>
          <p:nvPicPr>
            <p:cNvPr id="15" name="Graphic 14" descr="Arrow: Counter-clockwise curve">
              <a:extLst>
                <a:ext uri="{FF2B5EF4-FFF2-40B4-BE49-F238E27FC236}">
                  <a16:creationId xmlns:a16="http://schemas.microsoft.com/office/drawing/2014/main" id="{F4F13053-73C2-E544-9905-0A88B4FE6C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123020">
              <a:off x="5796764" y="1060534"/>
              <a:ext cx="647999" cy="647999"/>
            </a:xfrm>
            <a:prstGeom prst="rect">
              <a:avLst/>
            </a:prstGeom>
          </p:spPr>
        </p:pic>
        <p:sp>
          <p:nvSpPr>
            <p:cNvPr id="16" name="TextBox 15">
              <a:extLst>
                <a:ext uri="{FF2B5EF4-FFF2-40B4-BE49-F238E27FC236}">
                  <a16:creationId xmlns:a16="http://schemas.microsoft.com/office/drawing/2014/main" id="{ACBAF93E-BB1D-824B-B577-4F61BCCDEA0C}"/>
                </a:ext>
              </a:extLst>
            </p:cNvPr>
            <p:cNvSpPr txBox="1"/>
            <p:nvPr/>
          </p:nvSpPr>
          <p:spPr>
            <a:xfrm>
              <a:off x="5309104" y="999812"/>
              <a:ext cx="629174" cy="923041"/>
            </a:xfrm>
            <a:prstGeom prst="rect">
              <a:avLst/>
            </a:prstGeom>
          </p:spPr>
          <p:txBody>
            <a:bodyPr vert="horz" wrap="square" lIns="0" tIns="0" rIns="0" bIns="0" rtlCol="0">
              <a:spAutoFit/>
            </a:bodyPr>
            <a:lstStyle/>
            <a:p>
              <a:pPr algn="ctr">
                <a:spcBef>
                  <a:spcPct val="50000"/>
                </a:spcBef>
              </a:pPr>
              <a:r>
                <a:rPr lang="en-GB" sz="1333" b="1" dirty="0">
                  <a:solidFill>
                    <a:srgbClr val="666666"/>
                  </a:solidFill>
                  <a:latin typeface="Open Sans" panose="020B0606030504020204" pitchFamily="34" charset="0"/>
                  <a:ea typeface="Open Sans" panose="020B0606030504020204" pitchFamily="34" charset="0"/>
                  <a:cs typeface="Open Sans" panose="020B0606030504020204" pitchFamily="34" charset="0"/>
                </a:rPr>
                <a:t>Top progress score achieved in this subject</a:t>
              </a:r>
            </a:p>
          </p:txBody>
        </p:sp>
      </p:grpSp>
      <p:grpSp>
        <p:nvGrpSpPr>
          <p:cNvPr id="17" name="Group 16">
            <a:extLst>
              <a:ext uri="{FF2B5EF4-FFF2-40B4-BE49-F238E27FC236}">
                <a16:creationId xmlns:a16="http://schemas.microsoft.com/office/drawing/2014/main" id="{7568CA16-F8D1-504E-AA4C-A67258D48ECA}"/>
              </a:ext>
            </a:extLst>
          </p:cNvPr>
          <p:cNvGrpSpPr/>
          <p:nvPr/>
        </p:nvGrpSpPr>
        <p:grpSpPr>
          <a:xfrm>
            <a:off x="6585526" y="3735740"/>
            <a:ext cx="1514211" cy="1152710"/>
            <a:chOff x="5309104" y="4035807"/>
            <a:chExt cx="1135658" cy="864532"/>
          </a:xfrm>
        </p:grpSpPr>
        <p:sp>
          <p:nvSpPr>
            <p:cNvPr id="18" name="TextBox 17">
              <a:extLst>
                <a:ext uri="{FF2B5EF4-FFF2-40B4-BE49-F238E27FC236}">
                  <a16:creationId xmlns:a16="http://schemas.microsoft.com/office/drawing/2014/main" id="{D4B26C6C-77A5-2045-8B1A-6E2F11DACF46}"/>
                </a:ext>
              </a:extLst>
            </p:cNvPr>
            <p:cNvSpPr txBox="1"/>
            <p:nvPr/>
          </p:nvSpPr>
          <p:spPr>
            <a:xfrm>
              <a:off x="5309104" y="4284978"/>
              <a:ext cx="629174" cy="615361"/>
            </a:xfrm>
            <a:prstGeom prst="rect">
              <a:avLst/>
            </a:prstGeom>
          </p:spPr>
          <p:txBody>
            <a:bodyPr vert="horz" wrap="square" lIns="0" tIns="0" rIns="0" bIns="0" rtlCol="0">
              <a:spAutoFit/>
            </a:bodyPr>
            <a:lstStyle/>
            <a:p>
              <a:pPr algn="ctr">
                <a:spcBef>
                  <a:spcPct val="50000"/>
                </a:spcBef>
              </a:pPr>
              <a:r>
                <a:rPr lang="en-GB" sz="1333" b="1" dirty="0">
                  <a:solidFill>
                    <a:srgbClr val="666666"/>
                  </a:solidFill>
                  <a:latin typeface="Open Sans" panose="020B0606030504020204" pitchFamily="34" charset="0"/>
                  <a:ea typeface="Open Sans" panose="020B0606030504020204" pitchFamily="34" charset="0"/>
                  <a:cs typeface="Open Sans" panose="020B0606030504020204" pitchFamily="34" charset="0"/>
                </a:rPr>
                <a:t>Bottom progress score achieved</a:t>
              </a:r>
            </a:p>
          </p:txBody>
        </p:sp>
        <p:pic>
          <p:nvPicPr>
            <p:cNvPr id="19" name="Graphic 18" descr="Arrow: Counter-clockwise curve">
              <a:extLst>
                <a:ext uri="{FF2B5EF4-FFF2-40B4-BE49-F238E27FC236}">
                  <a16:creationId xmlns:a16="http://schemas.microsoft.com/office/drawing/2014/main" id="{EC1831CB-E638-C545-8F6D-AAFE2A1D38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476980" flipV="1">
              <a:off x="5796763" y="4035807"/>
              <a:ext cx="647999" cy="647999"/>
            </a:xfrm>
            <a:prstGeom prst="rect">
              <a:avLst/>
            </a:prstGeom>
          </p:spPr>
        </p:pic>
      </p:grpSp>
    </p:spTree>
    <p:extLst>
      <p:ext uri="{BB962C8B-B14F-4D97-AF65-F5344CB8AC3E}">
        <p14:creationId xmlns:p14="http://schemas.microsoft.com/office/powerpoint/2010/main" val="23638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0ECA0-86DA-43A5-BB54-2FAF6A96525C}"/>
              </a:ext>
            </a:extLst>
          </p:cNvPr>
          <p:cNvSpPr txBox="1"/>
          <p:nvPr/>
        </p:nvSpPr>
        <p:spPr>
          <a:xfrm>
            <a:off x="319810" y="89675"/>
            <a:ext cx="8402540"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How MEGs relate to subject Alps grades</a:t>
            </a:r>
            <a:endParaRPr lang="en-GB" dirty="0"/>
          </a:p>
        </p:txBody>
      </p:sp>
      <p:sp>
        <p:nvSpPr>
          <p:cNvPr id="7" name="TextBox 6">
            <a:extLst>
              <a:ext uri="{FF2B5EF4-FFF2-40B4-BE49-F238E27FC236}">
                <a16:creationId xmlns:a16="http://schemas.microsoft.com/office/drawing/2014/main" id="{6FE6A89B-6CBD-4558-8D01-AA64E15875B9}"/>
              </a:ext>
            </a:extLst>
          </p:cNvPr>
          <p:cNvSpPr txBox="1"/>
          <p:nvPr/>
        </p:nvSpPr>
        <p:spPr>
          <a:xfrm>
            <a:off x="334843" y="1688649"/>
            <a:ext cx="3603426" cy="3293209"/>
          </a:xfrm>
          <a:prstGeom prst="rect">
            <a:avLst/>
          </a:prstGeom>
          <a:noFill/>
        </p:spPr>
        <p:txBody>
          <a:bodyPr wrap="square">
            <a:spAutoFit/>
          </a:bodyPr>
          <a:lstStyle/>
          <a:p>
            <a:pPr marL="0" indent="0">
              <a:buNone/>
            </a:pPr>
            <a:r>
              <a:rPr lang="en-GB" sz="2800" b="1" dirty="0">
                <a:solidFill>
                  <a:srgbClr val="417178"/>
                </a:solidFill>
                <a:latin typeface="Open Sans" panose="020B0606030504020204" pitchFamily="34" charset="0"/>
                <a:ea typeface="Open Sans" panose="020B0606030504020204" pitchFamily="34" charset="0"/>
                <a:cs typeface="Open Sans" panose="020B0606030504020204" pitchFamily="34" charset="0"/>
              </a:rPr>
              <a:t>Alps scores </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everyone in your teaching group achieved their MEG, then you would achieve an overall Alps score of 1.00</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But each subject has its own unique thermometer as national progress varies across subjects</a:t>
            </a:r>
          </a:p>
        </p:txBody>
      </p:sp>
      <p:sp>
        <p:nvSpPr>
          <p:cNvPr id="8" name="TextBox 7">
            <a:extLst>
              <a:ext uri="{FF2B5EF4-FFF2-40B4-BE49-F238E27FC236}">
                <a16:creationId xmlns:a16="http://schemas.microsoft.com/office/drawing/2014/main" id="{CEB82D20-1B62-471A-8920-CD2DE76045A7}"/>
              </a:ext>
            </a:extLst>
          </p:cNvPr>
          <p:cNvSpPr txBox="1"/>
          <p:nvPr/>
        </p:nvSpPr>
        <p:spPr>
          <a:xfrm>
            <a:off x="4039849" y="952913"/>
            <a:ext cx="1392983"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Media Studies</a:t>
            </a:r>
          </a:p>
        </p:txBody>
      </p:sp>
      <p:sp>
        <p:nvSpPr>
          <p:cNvPr id="9" name="TextBox 8">
            <a:extLst>
              <a:ext uri="{FF2B5EF4-FFF2-40B4-BE49-F238E27FC236}">
                <a16:creationId xmlns:a16="http://schemas.microsoft.com/office/drawing/2014/main" id="{8A214EDB-2615-445F-B5DD-2C9FB459F958}"/>
              </a:ext>
            </a:extLst>
          </p:cNvPr>
          <p:cNvSpPr txBox="1"/>
          <p:nvPr/>
        </p:nvSpPr>
        <p:spPr>
          <a:xfrm>
            <a:off x="5988529" y="1019795"/>
            <a:ext cx="1273899" cy="225767"/>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Biology</a:t>
            </a:r>
          </a:p>
        </p:txBody>
      </p:sp>
      <p:sp>
        <p:nvSpPr>
          <p:cNvPr id="10" name="TextBox 9">
            <a:extLst>
              <a:ext uri="{FF2B5EF4-FFF2-40B4-BE49-F238E27FC236}">
                <a16:creationId xmlns:a16="http://schemas.microsoft.com/office/drawing/2014/main" id="{809C5EAA-0202-484C-82EC-05A6F8ED0A4D}"/>
              </a:ext>
            </a:extLst>
          </p:cNvPr>
          <p:cNvSpPr txBox="1"/>
          <p:nvPr/>
        </p:nvSpPr>
        <p:spPr>
          <a:xfrm>
            <a:off x="7726979" y="899185"/>
            <a:ext cx="1273899"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English Literature</a:t>
            </a:r>
          </a:p>
        </p:txBody>
      </p:sp>
      <p:grpSp>
        <p:nvGrpSpPr>
          <p:cNvPr id="29" name="Group 28">
            <a:extLst>
              <a:ext uri="{FF2B5EF4-FFF2-40B4-BE49-F238E27FC236}">
                <a16:creationId xmlns:a16="http://schemas.microsoft.com/office/drawing/2014/main" id="{3FC2C453-00A2-4ACD-B300-0C37B7BD2EFA}"/>
              </a:ext>
            </a:extLst>
          </p:cNvPr>
          <p:cNvGrpSpPr/>
          <p:nvPr/>
        </p:nvGrpSpPr>
        <p:grpSpPr>
          <a:xfrm>
            <a:off x="3581733" y="1412385"/>
            <a:ext cx="1700780" cy="3847591"/>
            <a:chOff x="4116311" y="1347295"/>
            <a:chExt cx="1700780" cy="3847591"/>
          </a:xfrm>
        </p:grpSpPr>
        <p:grpSp>
          <p:nvGrpSpPr>
            <p:cNvPr id="14" name="Group 13">
              <a:extLst>
                <a:ext uri="{FF2B5EF4-FFF2-40B4-BE49-F238E27FC236}">
                  <a16:creationId xmlns:a16="http://schemas.microsoft.com/office/drawing/2014/main" id="{737E6EDC-9D3D-4B9F-9746-33DBD4D57E34}"/>
                </a:ext>
              </a:extLst>
            </p:cNvPr>
            <p:cNvGrpSpPr/>
            <p:nvPr/>
          </p:nvGrpSpPr>
          <p:grpSpPr>
            <a:xfrm>
              <a:off x="4769434" y="1347295"/>
              <a:ext cx="1047657" cy="3847591"/>
              <a:chOff x="2788165" y="1881414"/>
              <a:chExt cx="785743" cy="2885693"/>
            </a:xfrm>
          </p:grpSpPr>
          <p:pic>
            <p:nvPicPr>
              <p:cNvPr id="15" name="Picture 14">
                <a:extLst>
                  <a:ext uri="{FF2B5EF4-FFF2-40B4-BE49-F238E27FC236}">
                    <a16:creationId xmlns:a16="http://schemas.microsoft.com/office/drawing/2014/main" id="{EE54D04E-EDC9-4CDB-8AB9-AF43A8CED40C}"/>
                  </a:ext>
                </a:extLst>
              </p:cNvPr>
              <p:cNvPicPr>
                <a:picLocks noChangeAspect="1"/>
              </p:cNvPicPr>
              <p:nvPr/>
            </p:nvPicPr>
            <p:blipFill>
              <a:blip r:embed="rId3"/>
              <a:stretch>
                <a:fillRect/>
              </a:stretch>
            </p:blipFill>
            <p:spPr>
              <a:xfrm>
                <a:off x="2788165" y="1881414"/>
                <a:ext cx="785743" cy="2885693"/>
              </a:xfrm>
              <a:prstGeom prst="rect">
                <a:avLst/>
              </a:prstGeom>
            </p:spPr>
          </p:pic>
          <p:sp>
            <p:nvSpPr>
              <p:cNvPr id="16" name="Rectangle 15">
                <a:extLst>
                  <a:ext uri="{FF2B5EF4-FFF2-40B4-BE49-F238E27FC236}">
                    <a16:creationId xmlns:a16="http://schemas.microsoft.com/office/drawing/2014/main" id="{E67336BD-B5F6-4AF4-B9D9-EC5CDEB9C0A5}"/>
                  </a:ext>
                </a:extLst>
              </p:cNvPr>
              <p:cNvSpPr/>
              <p:nvPr/>
            </p:nvSpPr>
            <p:spPr>
              <a:xfrm>
                <a:off x="2788165" y="3485804"/>
                <a:ext cx="346813" cy="99939"/>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17" name="Group 16">
              <a:extLst>
                <a:ext uri="{FF2B5EF4-FFF2-40B4-BE49-F238E27FC236}">
                  <a16:creationId xmlns:a16="http://schemas.microsoft.com/office/drawing/2014/main" id="{02B4BAC2-5862-4E06-B0B4-EAD41928753C}"/>
                </a:ext>
              </a:extLst>
            </p:cNvPr>
            <p:cNvGrpSpPr/>
            <p:nvPr/>
          </p:nvGrpSpPr>
          <p:grpSpPr>
            <a:xfrm>
              <a:off x="4116311" y="3406123"/>
              <a:ext cx="1014701" cy="381596"/>
              <a:chOff x="3033443" y="3403441"/>
              <a:chExt cx="761026" cy="286197"/>
            </a:xfrm>
          </p:grpSpPr>
          <p:pic>
            <p:nvPicPr>
              <p:cNvPr id="18" name="Picture 17">
                <a:extLst>
                  <a:ext uri="{FF2B5EF4-FFF2-40B4-BE49-F238E27FC236}">
                    <a16:creationId xmlns:a16="http://schemas.microsoft.com/office/drawing/2014/main" id="{91BB8DE3-D350-44B5-993C-59E810E4E5E8}"/>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19" name="Picture 18">
                <a:extLst>
                  <a:ext uri="{FF2B5EF4-FFF2-40B4-BE49-F238E27FC236}">
                    <a16:creationId xmlns:a16="http://schemas.microsoft.com/office/drawing/2014/main" id="{2F0699C1-727E-4936-9B6B-E22AC11EAB01}"/>
                  </a:ext>
                </a:extLst>
              </p:cNvPr>
              <p:cNvPicPr>
                <a:picLocks noChangeAspect="1"/>
              </p:cNvPicPr>
              <p:nvPr/>
            </p:nvPicPr>
            <p:blipFill>
              <a:blip r:embed="rId5"/>
              <a:stretch>
                <a:fillRect/>
              </a:stretch>
            </p:blipFill>
            <p:spPr>
              <a:xfrm>
                <a:off x="3033443" y="3403441"/>
                <a:ext cx="536620" cy="286197"/>
              </a:xfrm>
              <a:prstGeom prst="rect">
                <a:avLst/>
              </a:prstGeom>
            </p:spPr>
          </p:pic>
        </p:grpSp>
      </p:grpSp>
      <p:grpSp>
        <p:nvGrpSpPr>
          <p:cNvPr id="30" name="Group 29">
            <a:extLst>
              <a:ext uri="{FF2B5EF4-FFF2-40B4-BE49-F238E27FC236}">
                <a16:creationId xmlns:a16="http://schemas.microsoft.com/office/drawing/2014/main" id="{F0F1879B-43BF-4683-B036-3BD0FD903F12}"/>
              </a:ext>
            </a:extLst>
          </p:cNvPr>
          <p:cNvGrpSpPr/>
          <p:nvPr/>
        </p:nvGrpSpPr>
        <p:grpSpPr>
          <a:xfrm>
            <a:off x="5490299" y="1412385"/>
            <a:ext cx="1661723" cy="3845739"/>
            <a:chOff x="5915165" y="1349147"/>
            <a:chExt cx="1661723" cy="3845739"/>
          </a:xfrm>
        </p:grpSpPr>
        <p:grpSp>
          <p:nvGrpSpPr>
            <p:cNvPr id="11" name="Group 10">
              <a:extLst>
                <a:ext uri="{FF2B5EF4-FFF2-40B4-BE49-F238E27FC236}">
                  <a16:creationId xmlns:a16="http://schemas.microsoft.com/office/drawing/2014/main" id="{F44782C3-5D30-4D94-8964-7B0102328ECB}"/>
                </a:ext>
              </a:extLst>
            </p:cNvPr>
            <p:cNvGrpSpPr/>
            <p:nvPr/>
          </p:nvGrpSpPr>
          <p:grpSpPr>
            <a:xfrm>
              <a:off x="6558467" y="1349147"/>
              <a:ext cx="1018421" cy="3845739"/>
              <a:chOff x="4855882" y="1819354"/>
              <a:chExt cx="763816" cy="2884304"/>
            </a:xfrm>
          </p:grpSpPr>
          <p:pic>
            <p:nvPicPr>
              <p:cNvPr id="12" name="Picture 11">
                <a:extLst>
                  <a:ext uri="{FF2B5EF4-FFF2-40B4-BE49-F238E27FC236}">
                    <a16:creationId xmlns:a16="http://schemas.microsoft.com/office/drawing/2014/main" id="{0EA24CF4-5343-47D8-AB12-F54FC52D53A3}"/>
                  </a:ext>
                </a:extLst>
              </p:cNvPr>
              <p:cNvPicPr>
                <a:picLocks noChangeAspect="1"/>
              </p:cNvPicPr>
              <p:nvPr/>
            </p:nvPicPr>
            <p:blipFill>
              <a:blip r:embed="rId6"/>
              <a:stretch>
                <a:fillRect/>
              </a:stretch>
            </p:blipFill>
            <p:spPr>
              <a:xfrm>
                <a:off x="4858465" y="1819354"/>
                <a:ext cx="761233" cy="2884304"/>
              </a:xfrm>
              <a:prstGeom prst="rect">
                <a:avLst/>
              </a:prstGeom>
            </p:spPr>
          </p:pic>
          <p:sp>
            <p:nvSpPr>
              <p:cNvPr id="13" name="Rectangle 12">
                <a:extLst>
                  <a:ext uri="{FF2B5EF4-FFF2-40B4-BE49-F238E27FC236}">
                    <a16:creationId xmlns:a16="http://schemas.microsoft.com/office/drawing/2014/main" id="{1602B759-95E9-4593-8EBD-EC5CC32A4D08}"/>
                  </a:ext>
                </a:extLst>
              </p:cNvPr>
              <p:cNvSpPr/>
              <p:nvPr/>
            </p:nvSpPr>
            <p:spPr>
              <a:xfrm>
                <a:off x="4855882" y="3786503"/>
                <a:ext cx="340588" cy="98002"/>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20" name="Group 19">
              <a:extLst>
                <a:ext uri="{FF2B5EF4-FFF2-40B4-BE49-F238E27FC236}">
                  <a16:creationId xmlns:a16="http://schemas.microsoft.com/office/drawing/2014/main" id="{B8E50399-21B4-47B5-AAC4-54A7AEC6FDE1}"/>
                </a:ext>
              </a:extLst>
            </p:cNvPr>
            <p:cNvGrpSpPr/>
            <p:nvPr/>
          </p:nvGrpSpPr>
          <p:grpSpPr>
            <a:xfrm>
              <a:off x="5915165" y="1781182"/>
              <a:ext cx="1040867" cy="383564"/>
              <a:chOff x="4382584" y="2184735"/>
              <a:chExt cx="780650" cy="287673"/>
            </a:xfrm>
          </p:grpSpPr>
          <p:pic>
            <p:nvPicPr>
              <p:cNvPr id="21" name="Picture 20">
                <a:extLst>
                  <a:ext uri="{FF2B5EF4-FFF2-40B4-BE49-F238E27FC236}">
                    <a16:creationId xmlns:a16="http://schemas.microsoft.com/office/drawing/2014/main" id="{9D22AEB7-37C0-4126-B90B-839AFDF35AD6}"/>
                  </a:ext>
                </a:extLst>
              </p:cNvPr>
              <p:cNvPicPr>
                <a:picLocks noChangeAspect="1"/>
              </p:cNvPicPr>
              <p:nvPr/>
            </p:nvPicPr>
            <p:blipFill rotWithShape="1">
              <a:blip r:embed="rId7"/>
              <a:srcRect l="52831" t="52898" b="20435"/>
              <a:stretch/>
            </p:blipFill>
            <p:spPr>
              <a:xfrm flipH="1" flipV="1">
                <a:off x="4749892" y="2290833"/>
                <a:ext cx="413342" cy="45719"/>
              </a:xfrm>
              <a:prstGeom prst="rect">
                <a:avLst/>
              </a:prstGeom>
            </p:spPr>
          </p:pic>
          <p:pic>
            <p:nvPicPr>
              <p:cNvPr id="22" name="Picture 21">
                <a:extLst>
                  <a:ext uri="{FF2B5EF4-FFF2-40B4-BE49-F238E27FC236}">
                    <a16:creationId xmlns:a16="http://schemas.microsoft.com/office/drawing/2014/main" id="{9A83FE9A-2840-40C7-89C8-7AE4F481AC84}"/>
                  </a:ext>
                </a:extLst>
              </p:cNvPr>
              <p:cNvPicPr>
                <a:picLocks noChangeAspect="1"/>
              </p:cNvPicPr>
              <p:nvPr/>
            </p:nvPicPr>
            <p:blipFill>
              <a:blip r:embed="rId8"/>
              <a:stretch>
                <a:fillRect/>
              </a:stretch>
            </p:blipFill>
            <p:spPr>
              <a:xfrm>
                <a:off x="4382584" y="2184735"/>
                <a:ext cx="536620" cy="287673"/>
              </a:xfrm>
              <a:prstGeom prst="rect">
                <a:avLst/>
              </a:prstGeom>
            </p:spPr>
          </p:pic>
        </p:grpSp>
      </p:grpSp>
      <p:grpSp>
        <p:nvGrpSpPr>
          <p:cNvPr id="31" name="Group 30">
            <a:extLst>
              <a:ext uri="{FF2B5EF4-FFF2-40B4-BE49-F238E27FC236}">
                <a16:creationId xmlns:a16="http://schemas.microsoft.com/office/drawing/2014/main" id="{91382672-648A-48E4-9CD7-1A1DA23A83A9}"/>
              </a:ext>
            </a:extLst>
          </p:cNvPr>
          <p:cNvGrpSpPr/>
          <p:nvPr/>
        </p:nvGrpSpPr>
        <p:grpSpPr>
          <a:xfrm>
            <a:off x="7307952" y="1404447"/>
            <a:ext cx="1601684" cy="3875197"/>
            <a:chOff x="7650814" y="1349147"/>
            <a:chExt cx="1601684" cy="3875197"/>
          </a:xfrm>
        </p:grpSpPr>
        <p:grpSp>
          <p:nvGrpSpPr>
            <p:cNvPr id="23" name="Group 22">
              <a:extLst>
                <a:ext uri="{FF2B5EF4-FFF2-40B4-BE49-F238E27FC236}">
                  <a16:creationId xmlns:a16="http://schemas.microsoft.com/office/drawing/2014/main" id="{6DD1CAC7-4CDF-48DE-BBB5-05F331A75C04}"/>
                </a:ext>
              </a:extLst>
            </p:cNvPr>
            <p:cNvGrpSpPr/>
            <p:nvPr/>
          </p:nvGrpSpPr>
          <p:grpSpPr>
            <a:xfrm>
              <a:off x="8281342" y="1349147"/>
              <a:ext cx="971156" cy="3875197"/>
              <a:chOff x="6157216" y="1860709"/>
              <a:chExt cx="728367" cy="2906398"/>
            </a:xfrm>
          </p:grpSpPr>
          <p:pic>
            <p:nvPicPr>
              <p:cNvPr id="24" name="Picture 23">
                <a:extLst>
                  <a:ext uri="{FF2B5EF4-FFF2-40B4-BE49-F238E27FC236}">
                    <a16:creationId xmlns:a16="http://schemas.microsoft.com/office/drawing/2014/main" id="{235DC091-4616-4555-B28B-AB63C595A812}"/>
                  </a:ext>
                </a:extLst>
              </p:cNvPr>
              <p:cNvPicPr>
                <a:picLocks noChangeAspect="1"/>
              </p:cNvPicPr>
              <p:nvPr/>
            </p:nvPicPr>
            <p:blipFill>
              <a:blip r:embed="rId9"/>
              <a:stretch>
                <a:fillRect/>
              </a:stretch>
            </p:blipFill>
            <p:spPr>
              <a:xfrm>
                <a:off x="6157216" y="1860709"/>
                <a:ext cx="728367" cy="2906398"/>
              </a:xfrm>
              <a:prstGeom prst="rect">
                <a:avLst/>
              </a:prstGeom>
            </p:spPr>
          </p:pic>
          <p:sp>
            <p:nvSpPr>
              <p:cNvPr id="25" name="Rectangle 24">
                <a:extLst>
                  <a:ext uri="{FF2B5EF4-FFF2-40B4-BE49-F238E27FC236}">
                    <a16:creationId xmlns:a16="http://schemas.microsoft.com/office/drawing/2014/main" id="{1361DE16-85A7-4B06-B696-8C4C37F9255E}"/>
                  </a:ext>
                </a:extLst>
              </p:cNvPr>
              <p:cNvSpPr/>
              <p:nvPr/>
            </p:nvSpPr>
            <p:spPr>
              <a:xfrm>
                <a:off x="6157216" y="2259620"/>
                <a:ext cx="280293" cy="109726"/>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26" name="Group 25">
              <a:extLst>
                <a:ext uri="{FF2B5EF4-FFF2-40B4-BE49-F238E27FC236}">
                  <a16:creationId xmlns:a16="http://schemas.microsoft.com/office/drawing/2014/main" id="{2F438979-6F51-4E21-8AE7-A137D0246F1D}"/>
                </a:ext>
              </a:extLst>
            </p:cNvPr>
            <p:cNvGrpSpPr/>
            <p:nvPr/>
          </p:nvGrpSpPr>
          <p:grpSpPr>
            <a:xfrm>
              <a:off x="7650814" y="2606726"/>
              <a:ext cx="1055977" cy="387559"/>
              <a:chOff x="5684320" y="2803893"/>
              <a:chExt cx="791983" cy="290669"/>
            </a:xfrm>
          </p:grpSpPr>
          <p:pic>
            <p:nvPicPr>
              <p:cNvPr id="27" name="Picture 26">
                <a:extLst>
                  <a:ext uri="{FF2B5EF4-FFF2-40B4-BE49-F238E27FC236}">
                    <a16:creationId xmlns:a16="http://schemas.microsoft.com/office/drawing/2014/main" id="{BCE85C86-8F08-4E32-A691-64A16F8AE050}"/>
                  </a:ext>
                </a:extLst>
              </p:cNvPr>
              <p:cNvPicPr>
                <a:picLocks noChangeAspect="1"/>
              </p:cNvPicPr>
              <p:nvPr/>
            </p:nvPicPr>
            <p:blipFill>
              <a:blip r:embed="rId4"/>
              <a:stretch>
                <a:fillRect/>
              </a:stretch>
            </p:blipFill>
            <p:spPr>
              <a:xfrm flipV="1">
                <a:off x="6208845" y="2934609"/>
                <a:ext cx="267458" cy="46014"/>
              </a:xfrm>
              <a:prstGeom prst="rect">
                <a:avLst/>
              </a:prstGeom>
            </p:spPr>
          </p:pic>
          <p:pic>
            <p:nvPicPr>
              <p:cNvPr id="28" name="Picture 27">
                <a:extLst>
                  <a:ext uri="{FF2B5EF4-FFF2-40B4-BE49-F238E27FC236}">
                    <a16:creationId xmlns:a16="http://schemas.microsoft.com/office/drawing/2014/main" id="{43F26DC2-D997-4BC2-8402-BAD50FD488FB}"/>
                  </a:ext>
                </a:extLst>
              </p:cNvPr>
              <p:cNvPicPr>
                <a:picLocks noChangeAspect="1"/>
              </p:cNvPicPr>
              <p:nvPr/>
            </p:nvPicPr>
            <p:blipFill>
              <a:blip r:embed="rId10"/>
              <a:stretch>
                <a:fillRect/>
              </a:stretch>
            </p:blipFill>
            <p:spPr>
              <a:xfrm>
                <a:off x="5684320" y="2803893"/>
                <a:ext cx="536619" cy="290669"/>
              </a:xfrm>
              <a:prstGeom prst="rect">
                <a:avLst/>
              </a:prstGeom>
            </p:spPr>
          </p:pic>
        </p:grpSp>
      </p:grpSp>
    </p:spTree>
    <p:extLst>
      <p:ext uri="{BB962C8B-B14F-4D97-AF65-F5344CB8AC3E}">
        <p14:creationId xmlns:p14="http://schemas.microsoft.com/office/powerpoint/2010/main" val="35256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7F9D54-2A15-443C-B9B0-B729FAC574A1}"/>
              </a:ext>
            </a:extLst>
          </p:cNvPr>
          <p:cNvSpPr txBox="1"/>
          <p:nvPr/>
        </p:nvSpPr>
        <p:spPr>
          <a:xfrm>
            <a:off x="333392" y="116781"/>
            <a:ext cx="6188594" cy="769441"/>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A note on numbers</a:t>
            </a:r>
            <a:endParaRPr lang="en-GB" sz="2000" dirty="0"/>
          </a:p>
        </p:txBody>
      </p:sp>
      <p:sp>
        <p:nvSpPr>
          <p:cNvPr id="4" name="Content Placeholder 2">
            <a:extLst>
              <a:ext uri="{FF2B5EF4-FFF2-40B4-BE49-F238E27FC236}">
                <a16:creationId xmlns:a16="http://schemas.microsoft.com/office/drawing/2014/main" id="{23B89CA3-C65F-49D3-894D-96DF660A3101}"/>
              </a:ext>
            </a:extLst>
          </p:cNvPr>
          <p:cNvSpPr txBox="1">
            <a:spLocks/>
          </p:cNvSpPr>
          <p:nvPr/>
        </p:nvSpPr>
        <p:spPr>
          <a:xfrm>
            <a:off x="434975" y="1240626"/>
            <a:ext cx="3749219" cy="3507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There are a few important numbers in Alps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1.00 – the score achieved if everyone hits their MEGs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0.2 – the difference in the Alps score equivalent to 1 grade per student</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BTEC, 0.4 is a grade per entry. </a:t>
            </a:r>
          </a:p>
        </p:txBody>
      </p:sp>
      <p:grpSp>
        <p:nvGrpSpPr>
          <p:cNvPr id="6" name="Group 5">
            <a:extLst>
              <a:ext uri="{FF2B5EF4-FFF2-40B4-BE49-F238E27FC236}">
                <a16:creationId xmlns:a16="http://schemas.microsoft.com/office/drawing/2014/main" id="{0A3691CE-F837-4E25-85E7-601265AB90DC}"/>
              </a:ext>
            </a:extLst>
          </p:cNvPr>
          <p:cNvGrpSpPr/>
          <p:nvPr/>
        </p:nvGrpSpPr>
        <p:grpSpPr>
          <a:xfrm>
            <a:off x="4116311" y="933704"/>
            <a:ext cx="1700780" cy="3847591"/>
            <a:chOff x="4116311" y="1347295"/>
            <a:chExt cx="1700780" cy="3847591"/>
          </a:xfrm>
        </p:grpSpPr>
        <p:grpSp>
          <p:nvGrpSpPr>
            <p:cNvPr id="7" name="Group 6">
              <a:extLst>
                <a:ext uri="{FF2B5EF4-FFF2-40B4-BE49-F238E27FC236}">
                  <a16:creationId xmlns:a16="http://schemas.microsoft.com/office/drawing/2014/main" id="{4AE483CC-4E83-4E4B-BDC1-6830B7AEF31F}"/>
                </a:ext>
              </a:extLst>
            </p:cNvPr>
            <p:cNvGrpSpPr/>
            <p:nvPr/>
          </p:nvGrpSpPr>
          <p:grpSpPr>
            <a:xfrm>
              <a:off x="4769434" y="1347295"/>
              <a:ext cx="1047657" cy="3847591"/>
              <a:chOff x="2788165" y="1881414"/>
              <a:chExt cx="785743" cy="2885693"/>
            </a:xfrm>
          </p:grpSpPr>
          <p:pic>
            <p:nvPicPr>
              <p:cNvPr id="11" name="Picture 10">
                <a:extLst>
                  <a:ext uri="{FF2B5EF4-FFF2-40B4-BE49-F238E27FC236}">
                    <a16:creationId xmlns:a16="http://schemas.microsoft.com/office/drawing/2014/main" id="{C56184A1-E415-43DE-9731-B73F400CD702}"/>
                  </a:ext>
                </a:extLst>
              </p:cNvPr>
              <p:cNvPicPr>
                <a:picLocks noChangeAspect="1"/>
              </p:cNvPicPr>
              <p:nvPr/>
            </p:nvPicPr>
            <p:blipFill>
              <a:blip r:embed="rId3"/>
              <a:stretch>
                <a:fillRect/>
              </a:stretch>
            </p:blipFill>
            <p:spPr>
              <a:xfrm>
                <a:off x="2788165" y="1881414"/>
                <a:ext cx="785743" cy="2885693"/>
              </a:xfrm>
              <a:prstGeom prst="rect">
                <a:avLst/>
              </a:prstGeom>
            </p:spPr>
          </p:pic>
          <p:sp>
            <p:nvSpPr>
              <p:cNvPr id="12" name="Rectangle 11">
                <a:extLst>
                  <a:ext uri="{FF2B5EF4-FFF2-40B4-BE49-F238E27FC236}">
                    <a16:creationId xmlns:a16="http://schemas.microsoft.com/office/drawing/2014/main" id="{17F7AD14-56BE-4831-B5F3-A045091A1D4D}"/>
                  </a:ext>
                </a:extLst>
              </p:cNvPr>
              <p:cNvSpPr/>
              <p:nvPr/>
            </p:nvSpPr>
            <p:spPr>
              <a:xfrm>
                <a:off x="2788165" y="3485804"/>
                <a:ext cx="346813" cy="99939"/>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8" name="Group 7">
              <a:extLst>
                <a:ext uri="{FF2B5EF4-FFF2-40B4-BE49-F238E27FC236}">
                  <a16:creationId xmlns:a16="http://schemas.microsoft.com/office/drawing/2014/main" id="{83B5AA16-7B39-4D53-96B9-03F7819F24D1}"/>
                </a:ext>
              </a:extLst>
            </p:cNvPr>
            <p:cNvGrpSpPr/>
            <p:nvPr/>
          </p:nvGrpSpPr>
          <p:grpSpPr>
            <a:xfrm>
              <a:off x="4116311" y="3406123"/>
              <a:ext cx="1014701" cy="381596"/>
              <a:chOff x="3033443" y="3403441"/>
              <a:chExt cx="761026" cy="286197"/>
            </a:xfrm>
          </p:grpSpPr>
          <p:pic>
            <p:nvPicPr>
              <p:cNvPr id="9" name="Picture 8">
                <a:extLst>
                  <a:ext uri="{FF2B5EF4-FFF2-40B4-BE49-F238E27FC236}">
                    <a16:creationId xmlns:a16="http://schemas.microsoft.com/office/drawing/2014/main" id="{60D3F426-2A46-4177-8F90-B26566B56778}"/>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10" name="Picture 9">
                <a:extLst>
                  <a:ext uri="{FF2B5EF4-FFF2-40B4-BE49-F238E27FC236}">
                    <a16:creationId xmlns:a16="http://schemas.microsoft.com/office/drawing/2014/main" id="{6DC92493-BFB8-4E6F-A8C5-01447099563D}"/>
                  </a:ext>
                </a:extLst>
              </p:cNvPr>
              <p:cNvPicPr>
                <a:picLocks noChangeAspect="1"/>
              </p:cNvPicPr>
              <p:nvPr/>
            </p:nvPicPr>
            <p:blipFill>
              <a:blip r:embed="rId5"/>
              <a:stretch>
                <a:fillRect/>
              </a:stretch>
            </p:blipFill>
            <p:spPr>
              <a:xfrm>
                <a:off x="3033443" y="3403441"/>
                <a:ext cx="536620" cy="286197"/>
              </a:xfrm>
              <a:prstGeom prst="rect">
                <a:avLst/>
              </a:prstGeom>
            </p:spPr>
          </p:pic>
        </p:grpSp>
      </p:grpSp>
      <p:sp>
        <p:nvSpPr>
          <p:cNvPr id="13" name="Content Placeholder 2">
            <a:extLst>
              <a:ext uri="{FF2B5EF4-FFF2-40B4-BE49-F238E27FC236}">
                <a16:creationId xmlns:a16="http://schemas.microsoft.com/office/drawing/2014/main" id="{38230DE4-08DA-4650-81B7-97FB2368FC27}"/>
              </a:ext>
            </a:extLst>
          </p:cNvPr>
          <p:cNvSpPr txBox="1">
            <a:spLocks/>
          </p:cNvSpPr>
          <p:nvPr/>
        </p:nvSpPr>
        <p:spPr>
          <a:xfrm>
            <a:off x="6092961" y="1192612"/>
            <a:ext cx="3231892" cy="3506983"/>
          </a:xfrm>
          <a:prstGeom prst="rect">
            <a:avLst/>
          </a:prstGeom>
        </p:spPr>
        <p:txBody>
          <a:bodyPr/>
          <a:lstStyle>
            <a:lvl1pPr marL="0" indent="0" algn="l" defTabSz="380985" rtl="0" eaLnBrk="1" latinLnBrk="0" hangingPunct="1">
              <a:spcBef>
                <a:spcPct val="20000"/>
              </a:spcBef>
              <a:buFont typeface="Arial"/>
              <a:buNone/>
              <a:defRPr sz="11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rPr>
              <a:t>1.25 = almost 0.3 above the 1.00 ‘MEG’ value equivalent to 1 and a half grades per student – to match the top media department</a:t>
            </a:r>
          </a:p>
          <a:p>
            <a:endParaRPr lang="en-GB" sz="1800" dirty="0">
              <a:solidFill>
                <a:srgbClr val="417178"/>
              </a:solidFill>
            </a:endParaRPr>
          </a:p>
          <a:p>
            <a:endParaRPr lang="en-GB" sz="1800" dirty="0">
              <a:solidFill>
                <a:srgbClr val="417178"/>
              </a:solidFill>
            </a:endParaRPr>
          </a:p>
          <a:p>
            <a:r>
              <a:rPr lang="en-GB" sz="1800" dirty="0">
                <a:solidFill>
                  <a:srgbClr val="417178"/>
                </a:solidFill>
              </a:rPr>
              <a:t>1.09 – is 0.1 above the ‘MEG’ value, therefore half of the students (0.1 is a half of 0.2) need to be above MEG to hit </a:t>
            </a:r>
            <a:r>
              <a:rPr lang="en-GB" sz="1800" b="1" dirty="0">
                <a:solidFill>
                  <a:srgbClr val="FF0000"/>
                </a:solidFill>
              </a:rPr>
              <a:t>RED HOT</a:t>
            </a:r>
          </a:p>
          <a:p>
            <a:endParaRPr lang="en-GB" sz="1800" dirty="0">
              <a:solidFill>
                <a:srgbClr val="417178"/>
              </a:solidFill>
            </a:endParaRPr>
          </a:p>
          <a:p>
            <a:endParaRPr lang="en-GB" sz="1800" dirty="0">
              <a:solidFill>
                <a:srgbClr val="417178"/>
              </a:solidFill>
            </a:endParaRPr>
          </a:p>
          <a:p>
            <a:endParaRPr lang="en-GB" sz="1800" dirty="0"/>
          </a:p>
          <a:p>
            <a:endParaRPr lang="en-GB" sz="1800" dirty="0"/>
          </a:p>
        </p:txBody>
      </p:sp>
    </p:spTree>
    <p:extLst>
      <p:ext uri="{BB962C8B-B14F-4D97-AF65-F5344CB8AC3E}">
        <p14:creationId xmlns:p14="http://schemas.microsoft.com/office/powerpoint/2010/main" val="18136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60DCE6-8484-4D0B-AE75-08A1547891FB}"/>
              </a:ext>
            </a:extLst>
          </p:cNvPr>
          <p:cNvSpPr txBox="1"/>
          <p:nvPr/>
        </p:nvSpPr>
        <p:spPr>
          <a:xfrm>
            <a:off x="307835" y="465314"/>
            <a:ext cx="3442854" cy="4154984"/>
          </a:xfrm>
          <a:prstGeom prst="rect">
            <a:avLst/>
          </a:prstGeom>
          <a:noFill/>
        </p:spPr>
        <p:txBody>
          <a:bodyPr wrap="square">
            <a:spAutoFit/>
          </a:bodyPr>
          <a:lstStyle/>
          <a:p>
            <a:pPr algn="ctr"/>
            <a:r>
              <a:rPr kumimoji="0" lang="en-GB" sz="4400" b="1" i="0" u="none" strike="noStrike" kern="1200" cap="none" spc="0" normalizeH="0" baseline="0" noProof="0" dirty="0">
                <a:ln>
                  <a:noFill/>
                </a:ln>
                <a:solidFill>
                  <a:srgbClr val="417178"/>
                </a:solidFill>
                <a:effectLst/>
                <a:uLnTx/>
                <a:uFillTx/>
                <a:latin typeface="Futura Round" pitchFamily="2" charset="0"/>
                <a:ea typeface="+mn-ea"/>
                <a:cs typeface="+mn-cs"/>
              </a:rPr>
              <a:t>What does an Alps score of 1.00 mean for my subject?</a:t>
            </a:r>
            <a:endParaRPr lang="en-GB" sz="2000" dirty="0"/>
          </a:p>
        </p:txBody>
      </p:sp>
      <p:grpSp>
        <p:nvGrpSpPr>
          <p:cNvPr id="4" name="Group 3">
            <a:extLst>
              <a:ext uri="{FF2B5EF4-FFF2-40B4-BE49-F238E27FC236}">
                <a16:creationId xmlns:a16="http://schemas.microsoft.com/office/drawing/2014/main" id="{222B32E6-A64F-4071-86F3-8B132214A1C2}"/>
              </a:ext>
            </a:extLst>
          </p:cNvPr>
          <p:cNvGrpSpPr/>
          <p:nvPr/>
        </p:nvGrpSpPr>
        <p:grpSpPr>
          <a:xfrm>
            <a:off x="3994521" y="110986"/>
            <a:ext cx="5639006" cy="4032259"/>
            <a:chOff x="2148073" y="357563"/>
            <a:chExt cx="5528699" cy="4762500"/>
          </a:xfrm>
        </p:grpSpPr>
        <p:pic>
          <p:nvPicPr>
            <p:cNvPr id="5" name="Picture 4">
              <a:extLst>
                <a:ext uri="{FF2B5EF4-FFF2-40B4-BE49-F238E27FC236}">
                  <a16:creationId xmlns:a16="http://schemas.microsoft.com/office/drawing/2014/main" id="{A339F93E-9550-4211-BC48-A18854F7C7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42" y="357563"/>
              <a:ext cx="889000" cy="4762500"/>
            </a:xfrm>
            <a:prstGeom prst="rect">
              <a:avLst/>
            </a:prstGeom>
          </p:spPr>
        </p:pic>
        <p:sp>
          <p:nvSpPr>
            <p:cNvPr id="6" name="TextBox 5">
              <a:extLst>
                <a:ext uri="{FF2B5EF4-FFF2-40B4-BE49-F238E27FC236}">
                  <a16:creationId xmlns:a16="http://schemas.microsoft.com/office/drawing/2014/main" id="{27EAB78B-5140-4A19-8B14-568922987722}"/>
                </a:ext>
              </a:extLst>
            </p:cNvPr>
            <p:cNvSpPr txBox="1"/>
            <p:nvPr/>
          </p:nvSpPr>
          <p:spPr>
            <a:xfrm>
              <a:off x="2911235" y="804334"/>
              <a:ext cx="1090156" cy="29081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A Level</a:t>
              </a:r>
              <a:endParaRPr lang="en-GB" sz="2133" b="1" dirty="0">
                <a:solidFill>
                  <a:srgbClr val="666666"/>
                </a:solidFill>
                <a:latin typeface="Futura Round" pitchFamily="2" charset="0"/>
              </a:endParaRPr>
            </a:p>
          </p:txBody>
        </p:sp>
        <p:sp>
          <p:nvSpPr>
            <p:cNvPr id="7" name="TextBox 6">
              <a:extLst>
                <a:ext uri="{FF2B5EF4-FFF2-40B4-BE49-F238E27FC236}">
                  <a16:creationId xmlns:a16="http://schemas.microsoft.com/office/drawing/2014/main" id="{060825C9-5E63-42D0-A983-87B43883C163}"/>
                </a:ext>
              </a:extLst>
            </p:cNvPr>
            <p:cNvSpPr txBox="1"/>
            <p:nvPr/>
          </p:nvSpPr>
          <p:spPr>
            <a:xfrm>
              <a:off x="2148073" y="1238765"/>
              <a:ext cx="1557991" cy="2690312"/>
            </a:xfrm>
            <a:prstGeom prst="rect">
              <a:avLst/>
            </a:prstGeom>
          </p:spPr>
          <p:txBody>
            <a:bodyPr vert="horz" wrap="square" lIns="0" tIns="0" rIns="0" bIns="0" rtlCol="0">
              <a:spAutoFit/>
            </a:bodyPr>
            <a:lstStyle/>
            <a:p>
              <a:pPr algn="r">
                <a:spcBef>
                  <a:spcPct val="50000"/>
                </a:spcBef>
              </a:pPr>
              <a:r>
                <a:rPr lang="en-GB" sz="1400" b="1" dirty="0">
                  <a:solidFill>
                    <a:srgbClr val="666666"/>
                  </a:solidFill>
                  <a:latin typeface="Futura Round" pitchFamily="2" charset="0"/>
                </a:rPr>
                <a:t>Biology</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Mathematics</a:t>
              </a:r>
            </a:p>
            <a:p>
              <a:pPr algn="r">
                <a:spcBef>
                  <a:spcPct val="50000"/>
                </a:spcBef>
              </a:pPr>
              <a:endParaRPr lang="en-GB" sz="667"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English Literature</a:t>
              </a:r>
            </a:p>
            <a:p>
              <a:pPr algn="r">
                <a:spcBef>
                  <a:spcPct val="50000"/>
                </a:spcBef>
              </a:pPr>
              <a:r>
                <a:rPr lang="en-GB" sz="1067" b="1" dirty="0">
                  <a:solidFill>
                    <a:srgbClr val="666666"/>
                  </a:solidFill>
                  <a:latin typeface="Futura Round" pitchFamily="2" charset="0"/>
                </a:rPr>
                <a:t> </a:t>
              </a:r>
            </a:p>
            <a:p>
              <a:pPr algn="r">
                <a:spcBef>
                  <a:spcPct val="50000"/>
                </a:spcBef>
              </a:pPr>
              <a:r>
                <a:rPr lang="en-GB" sz="1400" b="1" dirty="0">
                  <a:solidFill>
                    <a:srgbClr val="666666"/>
                  </a:solidFill>
                  <a:latin typeface="Futura Round" pitchFamily="2" charset="0"/>
                </a:rPr>
                <a:t>Religious Studies</a:t>
              </a:r>
            </a:p>
            <a:p>
              <a:pPr algn="r">
                <a:spcBef>
                  <a:spcPct val="50000"/>
                </a:spcBef>
              </a:pPr>
              <a:r>
                <a:rPr lang="en-GB" sz="800" b="1" dirty="0">
                  <a:solidFill>
                    <a:srgbClr val="666666"/>
                  </a:solidFill>
                  <a:latin typeface="Futura Round" pitchFamily="2" charset="0"/>
                </a:rPr>
                <a:t> </a:t>
              </a:r>
            </a:p>
            <a:p>
              <a:pPr algn="r">
                <a:spcBef>
                  <a:spcPct val="50000"/>
                </a:spcBef>
              </a:pPr>
              <a:r>
                <a:rPr lang="en-GB" sz="1400" b="1" dirty="0">
                  <a:solidFill>
                    <a:srgbClr val="666666"/>
                  </a:solidFill>
                  <a:latin typeface="Futura Round" pitchFamily="2" charset="0"/>
                </a:rPr>
                <a:t>Media Studies</a:t>
              </a:r>
              <a:endParaRPr lang="en-GB" sz="1600" b="1" dirty="0">
                <a:solidFill>
                  <a:srgbClr val="666666"/>
                </a:solidFill>
                <a:latin typeface="Futura Round" pitchFamily="2" charset="0"/>
              </a:endParaRPr>
            </a:p>
          </p:txBody>
        </p:sp>
        <p:sp>
          <p:nvSpPr>
            <p:cNvPr id="8" name="TextBox 7">
              <a:extLst>
                <a:ext uri="{FF2B5EF4-FFF2-40B4-BE49-F238E27FC236}">
                  <a16:creationId xmlns:a16="http://schemas.microsoft.com/office/drawing/2014/main" id="{25F29D48-0B03-4D3D-8527-0D5D07030CC5}"/>
                </a:ext>
              </a:extLst>
            </p:cNvPr>
            <p:cNvSpPr txBox="1"/>
            <p:nvPr/>
          </p:nvSpPr>
          <p:spPr>
            <a:xfrm>
              <a:off x="5184019" y="804334"/>
              <a:ext cx="795869" cy="29081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BTEC</a:t>
              </a:r>
              <a:endParaRPr lang="en-GB" sz="2133" b="1" dirty="0">
                <a:solidFill>
                  <a:srgbClr val="666666"/>
                </a:solidFill>
                <a:latin typeface="Futura Round" pitchFamily="2" charset="0"/>
              </a:endParaRPr>
            </a:p>
          </p:txBody>
        </p:sp>
        <p:sp>
          <p:nvSpPr>
            <p:cNvPr id="9" name="TextBox 8">
              <a:extLst>
                <a:ext uri="{FF2B5EF4-FFF2-40B4-BE49-F238E27FC236}">
                  <a16:creationId xmlns:a16="http://schemas.microsoft.com/office/drawing/2014/main" id="{A8359775-1888-4106-A55E-F7DCFB3713AC}"/>
                </a:ext>
              </a:extLst>
            </p:cNvPr>
            <p:cNvSpPr txBox="1"/>
            <p:nvPr/>
          </p:nvSpPr>
          <p:spPr>
            <a:xfrm>
              <a:off x="5229907" y="1238765"/>
              <a:ext cx="2446865" cy="2471826"/>
            </a:xfrm>
            <a:prstGeom prst="rect">
              <a:avLst/>
            </a:prstGeom>
          </p:spPr>
          <p:txBody>
            <a:bodyPr vert="horz" wrap="square" lIns="0" tIns="0" rIns="0" bIns="0" rtlCol="0">
              <a:spAutoFit/>
            </a:bodyPr>
            <a:lstStyle/>
            <a:p>
              <a:pPr>
                <a:spcBef>
                  <a:spcPct val="50000"/>
                </a:spcBef>
              </a:pPr>
              <a:r>
                <a:rPr lang="en-GB" sz="1400" b="1" dirty="0">
                  <a:solidFill>
                    <a:srgbClr val="666666"/>
                  </a:solidFill>
                  <a:latin typeface="Futura Round" pitchFamily="2" charset="0"/>
                </a:rPr>
                <a:t>2016 Dip Applied Science</a:t>
              </a:r>
            </a:p>
            <a:p>
              <a:pPr>
                <a:spcBef>
                  <a:spcPct val="50000"/>
                </a:spcBef>
              </a:pPr>
              <a:endParaRPr lang="en-GB" sz="800"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Dip Business</a:t>
              </a:r>
            </a:p>
            <a:p>
              <a:pPr>
                <a:spcBef>
                  <a:spcPct val="50000"/>
                </a:spcBef>
              </a:pPr>
              <a:endParaRPr lang="en-GB" sz="800"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Ext Cert Art &amp; Design</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Ext Cert Applied Law </a:t>
              </a:r>
            </a:p>
            <a:p>
              <a:pPr>
                <a:spcBef>
                  <a:spcPct val="50000"/>
                </a:spcBef>
              </a:pPr>
              <a:endParaRPr lang="en-GB" sz="1400" b="1" dirty="0">
                <a:solidFill>
                  <a:srgbClr val="666666"/>
                </a:solidFill>
                <a:latin typeface="Futura Round" pitchFamily="2" charset="0"/>
              </a:endParaRPr>
            </a:p>
          </p:txBody>
        </p:sp>
      </p:grpSp>
      <p:sp>
        <p:nvSpPr>
          <p:cNvPr id="10" name="Rectangle 9">
            <a:extLst>
              <a:ext uri="{FF2B5EF4-FFF2-40B4-BE49-F238E27FC236}">
                <a16:creationId xmlns:a16="http://schemas.microsoft.com/office/drawing/2014/main" id="{7B65FCF8-93CC-4677-A1DD-4FDDD6700AF5}"/>
              </a:ext>
            </a:extLst>
          </p:cNvPr>
          <p:cNvSpPr/>
          <p:nvPr/>
        </p:nvSpPr>
        <p:spPr>
          <a:xfrm>
            <a:off x="3581110" y="4143245"/>
            <a:ext cx="5512415" cy="954107"/>
          </a:xfrm>
          <a:prstGeom prst="rect">
            <a:avLst/>
          </a:prstGeom>
          <a:solidFill>
            <a:srgbClr val="D4E0E9"/>
          </a:solidFill>
        </p:spPr>
        <p:txBody>
          <a:bodyPr wrap="square" anchor="ctr" anchorCtr="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An Alps score of 1.00 yields very different Alps grades dependent on subject</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Students nationally make better progress in some subjects than in others</a:t>
            </a:r>
          </a:p>
        </p:txBody>
      </p:sp>
    </p:spTree>
    <p:extLst>
      <p:ext uri="{BB962C8B-B14F-4D97-AF65-F5344CB8AC3E}">
        <p14:creationId xmlns:p14="http://schemas.microsoft.com/office/powerpoint/2010/main" val="30847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70485-EC7E-4615-A94B-A914B1B1C788}"/>
              </a:ext>
            </a:extLst>
          </p:cNvPr>
          <p:cNvSpPr txBox="1"/>
          <p:nvPr/>
        </p:nvSpPr>
        <p:spPr>
          <a:xfrm>
            <a:off x="344054" y="95684"/>
            <a:ext cx="8947728"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Bold" pitchFamily="2" charset="0"/>
                <a:ea typeface="+mj-ea"/>
                <a:cs typeface="+mj-cs"/>
              </a:rPr>
              <a:t>Setting personalised targets by subject MEGs as a starting point</a:t>
            </a:r>
            <a:endParaRPr lang="en-GB" sz="2000" dirty="0"/>
          </a:p>
        </p:txBody>
      </p:sp>
      <p:sp>
        <p:nvSpPr>
          <p:cNvPr id="4" name="Content Placeholder 3">
            <a:extLst>
              <a:ext uri="{FF2B5EF4-FFF2-40B4-BE49-F238E27FC236}">
                <a16:creationId xmlns:a16="http://schemas.microsoft.com/office/drawing/2014/main" id="{F38B220D-3077-AF45-BEA7-C3E73A77CEE2}"/>
              </a:ext>
            </a:extLst>
          </p:cNvPr>
          <p:cNvSpPr txBox="1">
            <a:spLocks/>
          </p:cNvSpPr>
          <p:nvPr/>
        </p:nvSpPr>
        <p:spPr>
          <a:xfrm>
            <a:off x="445189" y="1790683"/>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You need to set your subject specific target to ensure you are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507967">
              <a:spcBef>
                <a:spcPts val="1248"/>
              </a:spcBef>
              <a:buFont typeface="Arial" panose="020B0604020202020204" pitchFamily="34" charset="0"/>
              <a:buChar char="•"/>
              <a:defRP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biology, subject targets may be in line with the Alps MEG, whereas in media studies students may have subject targets that are one above the Alps MEG. </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507967">
              <a:spcBef>
                <a:spcPts val="1248"/>
              </a:spcBef>
              <a:buFont typeface="Arial" panose="020B0604020202020204" pitchFamily="34" charset="0"/>
              <a:buChar char="•"/>
              <a:defRP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Finally, you should take other factors into account, i.e. if a student has a particular flair in your subject.</a:t>
            </a:r>
            <a:endParaRPr lang="en-GB" altLang="en-US"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414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B4036F-F757-4A67-91D9-2E2418C33670}"/>
              </a:ext>
            </a:extLst>
          </p:cNvPr>
          <p:cNvSpPr txBox="1"/>
          <p:nvPr/>
        </p:nvSpPr>
        <p:spPr>
          <a:xfrm>
            <a:off x="344056" y="96685"/>
            <a:ext cx="8328890"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pitchFamily="2" charset="0"/>
              </a:rPr>
              <a:t>The Alps Guide </a:t>
            </a:r>
            <a:br>
              <a:rPr kumimoji="0" lang="en-US" sz="4400" b="1" i="0" u="none" strike="noStrike" kern="1200" cap="none" spc="0" normalizeH="0" baseline="0" noProof="0" dirty="0">
                <a:ln>
                  <a:noFill/>
                </a:ln>
                <a:solidFill>
                  <a:prstClr val="black"/>
                </a:solidFill>
                <a:effectLst/>
                <a:uLnTx/>
                <a:uFillTx/>
                <a:latin typeface="Futura Round" pitchFamily="2" charset="0"/>
              </a:rPr>
            </a:br>
            <a:r>
              <a:rPr kumimoji="0" lang="en-US" sz="4400" b="1" i="0" u="none" strike="noStrike" kern="1200" cap="none" spc="0" normalizeH="0" baseline="0" noProof="0" dirty="0">
                <a:ln>
                  <a:noFill/>
                </a:ln>
                <a:solidFill>
                  <a:srgbClr val="666666"/>
                </a:solidFill>
                <a:effectLst/>
                <a:uLnTx/>
                <a:uFillTx/>
                <a:latin typeface="Futura Round" pitchFamily="2" charset="0"/>
              </a:rPr>
              <a:t>Subject thermometer pages</a:t>
            </a:r>
            <a:endParaRPr lang="en-GB" sz="1600" b="1" dirty="0">
              <a:solidFill>
                <a:srgbClr val="666666"/>
              </a:solidFill>
              <a:latin typeface="Futura Round" pitchFamily="2" charset="0"/>
            </a:endParaRPr>
          </a:p>
        </p:txBody>
      </p:sp>
      <p:pic>
        <p:nvPicPr>
          <p:cNvPr id="4" name="Picture 3">
            <a:extLst>
              <a:ext uri="{FF2B5EF4-FFF2-40B4-BE49-F238E27FC236}">
                <a16:creationId xmlns:a16="http://schemas.microsoft.com/office/drawing/2014/main" id="{B8619250-66C3-40CD-BAFF-36508FE08B92}"/>
              </a:ext>
            </a:extLst>
          </p:cNvPr>
          <p:cNvPicPr>
            <a:picLocks noChangeAspect="1"/>
          </p:cNvPicPr>
          <p:nvPr/>
        </p:nvPicPr>
        <p:blipFill rotWithShape="1">
          <a:blip r:embed="rId3"/>
          <a:srcRect b="34403"/>
          <a:stretch/>
        </p:blipFill>
        <p:spPr>
          <a:xfrm>
            <a:off x="738909" y="1701503"/>
            <a:ext cx="8534400" cy="2429759"/>
          </a:xfrm>
          <a:prstGeom prst="rect">
            <a:avLst/>
          </a:prstGeom>
        </p:spPr>
      </p:pic>
    </p:spTree>
    <p:extLst>
      <p:ext uri="{BB962C8B-B14F-4D97-AF65-F5344CB8AC3E}">
        <p14:creationId xmlns:p14="http://schemas.microsoft.com/office/powerpoint/2010/main" val="69461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99F6FD-216B-4E7F-837F-31AFA37B3256}"/>
              </a:ext>
            </a:extLst>
          </p:cNvPr>
          <p:cNvSpPr txBox="1"/>
          <p:nvPr/>
        </p:nvSpPr>
        <p:spPr>
          <a:xfrm>
            <a:off x="331745" y="94297"/>
            <a:ext cx="7892705"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How MEGs relate to subject Alps grades</a:t>
            </a:r>
            <a:endParaRPr lang="en-GB" sz="4400" dirty="0"/>
          </a:p>
        </p:txBody>
      </p:sp>
      <p:sp>
        <p:nvSpPr>
          <p:cNvPr id="4" name="TextBox 3">
            <a:extLst>
              <a:ext uri="{FF2B5EF4-FFF2-40B4-BE49-F238E27FC236}">
                <a16:creationId xmlns:a16="http://schemas.microsoft.com/office/drawing/2014/main" id="{DE4DBE36-5D1B-4823-9149-9FF33BDC87EF}"/>
              </a:ext>
            </a:extLst>
          </p:cNvPr>
          <p:cNvSpPr txBox="1"/>
          <p:nvPr/>
        </p:nvSpPr>
        <p:spPr>
          <a:xfrm>
            <a:off x="343081" y="1650482"/>
            <a:ext cx="3641242" cy="3293209"/>
          </a:xfrm>
          <a:prstGeom prst="rect">
            <a:avLst/>
          </a:prstGeom>
          <a:noFill/>
        </p:spPr>
        <p:txBody>
          <a:bodyPr wrap="square">
            <a:spAutoFit/>
          </a:bodyPr>
          <a:lstStyle/>
          <a:p>
            <a:pPr marL="0" indent="0">
              <a:buNone/>
            </a:pPr>
            <a:r>
              <a:rPr lang="en-GB" sz="2800" b="1" dirty="0">
                <a:solidFill>
                  <a:srgbClr val="417178"/>
                </a:solidFill>
                <a:latin typeface="Futura Round" pitchFamily="2" charset="0"/>
              </a:rPr>
              <a:t>Alps scores </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everyone in your teaching group achieved their MEG, then you would achieve an overall Alps score of 1.00</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But each subject has its own unique thermometer as national progress varies across subjects</a:t>
            </a:r>
          </a:p>
        </p:txBody>
      </p:sp>
      <p:sp>
        <p:nvSpPr>
          <p:cNvPr id="5" name="TextBox 4">
            <a:extLst>
              <a:ext uri="{FF2B5EF4-FFF2-40B4-BE49-F238E27FC236}">
                <a16:creationId xmlns:a16="http://schemas.microsoft.com/office/drawing/2014/main" id="{646591CA-64B8-4674-93CA-E73FC096431A}"/>
              </a:ext>
            </a:extLst>
          </p:cNvPr>
          <p:cNvSpPr txBox="1"/>
          <p:nvPr/>
        </p:nvSpPr>
        <p:spPr>
          <a:xfrm>
            <a:off x="4440261" y="897294"/>
            <a:ext cx="993265"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Biology</a:t>
            </a:r>
          </a:p>
        </p:txBody>
      </p:sp>
      <p:sp>
        <p:nvSpPr>
          <p:cNvPr id="6" name="TextBox 5">
            <a:extLst>
              <a:ext uri="{FF2B5EF4-FFF2-40B4-BE49-F238E27FC236}">
                <a16:creationId xmlns:a16="http://schemas.microsoft.com/office/drawing/2014/main" id="{27ED54E6-42DB-4247-B12C-38199A4CDD78}"/>
              </a:ext>
            </a:extLst>
          </p:cNvPr>
          <p:cNvSpPr txBox="1"/>
          <p:nvPr/>
        </p:nvSpPr>
        <p:spPr>
          <a:xfrm>
            <a:off x="6046609" y="895959"/>
            <a:ext cx="1273899"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Mathematics</a:t>
            </a:r>
          </a:p>
        </p:txBody>
      </p:sp>
      <p:sp>
        <p:nvSpPr>
          <p:cNvPr id="7" name="TextBox 6">
            <a:extLst>
              <a:ext uri="{FF2B5EF4-FFF2-40B4-BE49-F238E27FC236}">
                <a16:creationId xmlns:a16="http://schemas.microsoft.com/office/drawing/2014/main" id="{1A35612D-19A5-4DA5-8D3C-3E888C051F28}"/>
              </a:ext>
            </a:extLst>
          </p:cNvPr>
          <p:cNvSpPr txBox="1"/>
          <p:nvPr/>
        </p:nvSpPr>
        <p:spPr>
          <a:xfrm>
            <a:off x="7587510" y="907402"/>
            <a:ext cx="1503558"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English Language</a:t>
            </a:r>
          </a:p>
        </p:txBody>
      </p:sp>
      <p:grpSp>
        <p:nvGrpSpPr>
          <p:cNvPr id="8" name="Group 7">
            <a:extLst>
              <a:ext uri="{FF2B5EF4-FFF2-40B4-BE49-F238E27FC236}">
                <a16:creationId xmlns:a16="http://schemas.microsoft.com/office/drawing/2014/main" id="{927E7A3C-A9C1-471C-B1ED-5F30C1E0B29B}"/>
              </a:ext>
            </a:extLst>
          </p:cNvPr>
          <p:cNvGrpSpPr/>
          <p:nvPr/>
        </p:nvGrpSpPr>
        <p:grpSpPr>
          <a:xfrm>
            <a:off x="3727778" y="1364497"/>
            <a:ext cx="1705748" cy="3838319"/>
            <a:chOff x="4116311" y="1330873"/>
            <a:chExt cx="1705748" cy="3838319"/>
          </a:xfrm>
        </p:grpSpPr>
        <p:pic>
          <p:nvPicPr>
            <p:cNvPr id="9" name="Picture 8">
              <a:extLst>
                <a:ext uri="{FF2B5EF4-FFF2-40B4-BE49-F238E27FC236}">
                  <a16:creationId xmlns:a16="http://schemas.microsoft.com/office/drawing/2014/main" id="{1C97EB17-0137-470C-A41C-00CC3B258A72}"/>
                </a:ext>
              </a:extLst>
            </p:cNvPr>
            <p:cNvPicPr>
              <a:picLocks noChangeAspect="1"/>
            </p:cNvPicPr>
            <p:nvPr/>
          </p:nvPicPr>
          <p:blipFill>
            <a:blip r:embed="rId3"/>
            <a:stretch>
              <a:fillRect/>
            </a:stretch>
          </p:blipFill>
          <p:spPr>
            <a:xfrm>
              <a:off x="4774402" y="1330873"/>
              <a:ext cx="1047657" cy="3838319"/>
            </a:xfrm>
            <a:prstGeom prst="rect">
              <a:avLst/>
            </a:prstGeom>
          </p:spPr>
        </p:pic>
        <p:grpSp>
          <p:nvGrpSpPr>
            <p:cNvPr id="10" name="Group 9">
              <a:extLst>
                <a:ext uri="{FF2B5EF4-FFF2-40B4-BE49-F238E27FC236}">
                  <a16:creationId xmlns:a16="http://schemas.microsoft.com/office/drawing/2014/main" id="{40F9DC09-A1C8-4803-95F9-F9E292565104}"/>
                </a:ext>
              </a:extLst>
            </p:cNvPr>
            <p:cNvGrpSpPr/>
            <p:nvPr/>
          </p:nvGrpSpPr>
          <p:grpSpPr>
            <a:xfrm>
              <a:off x="4116311" y="3406123"/>
              <a:ext cx="1014701" cy="381596"/>
              <a:chOff x="3033443" y="3403441"/>
              <a:chExt cx="761026" cy="286197"/>
            </a:xfrm>
          </p:grpSpPr>
          <p:pic>
            <p:nvPicPr>
              <p:cNvPr id="11" name="Picture 10">
                <a:extLst>
                  <a:ext uri="{FF2B5EF4-FFF2-40B4-BE49-F238E27FC236}">
                    <a16:creationId xmlns:a16="http://schemas.microsoft.com/office/drawing/2014/main" id="{0F2571A3-7CBD-435C-BE73-5810F24B20CC}"/>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12" name="Picture 11">
                <a:extLst>
                  <a:ext uri="{FF2B5EF4-FFF2-40B4-BE49-F238E27FC236}">
                    <a16:creationId xmlns:a16="http://schemas.microsoft.com/office/drawing/2014/main" id="{C67BD112-C629-49B8-84F0-921A05A32BA4}"/>
                  </a:ext>
                </a:extLst>
              </p:cNvPr>
              <p:cNvPicPr>
                <a:picLocks noChangeAspect="1"/>
              </p:cNvPicPr>
              <p:nvPr/>
            </p:nvPicPr>
            <p:blipFill>
              <a:blip r:embed="rId5"/>
              <a:stretch>
                <a:fillRect/>
              </a:stretch>
            </p:blipFill>
            <p:spPr>
              <a:xfrm>
                <a:off x="3033443" y="3403441"/>
                <a:ext cx="536620" cy="286197"/>
              </a:xfrm>
              <a:prstGeom prst="rect">
                <a:avLst/>
              </a:prstGeom>
            </p:spPr>
          </p:pic>
        </p:grpSp>
      </p:grpSp>
      <p:grpSp>
        <p:nvGrpSpPr>
          <p:cNvPr id="13" name="Group 12">
            <a:extLst>
              <a:ext uri="{FF2B5EF4-FFF2-40B4-BE49-F238E27FC236}">
                <a16:creationId xmlns:a16="http://schemas.microsoft.com/office/drawing/2014/main" id="{00754B69-3246-4AB7-97FD-4F317C3C6F12}"/>
              </a:ext>
            </a:extLst>
          </p:cNvPr>
          <p:cNvGrpSpPr/>
          <p:nvPr/>
        </p:nvGrpSpPr>
        <p:grpSpPr>
          <a:xfrm>
            <a:off x="7218651" y="1341344"/>
            <a:ext cx="1601683" cy="3884624"/>
            <a:chOff x="7650814" y="1329704"/>
            <a:chExt cx="1601683" cy="3884624"/>
          </a:xfrm>
        </p:grpSpPr>
        <p:pic>
          <p:nvPicPr>
            <p:cNvPr id="14" name="Picture 13">
              <a:extLst>
                <a:ext uri="{FF2B5EF4-FFF2-40B4-BE49-F238E27FC236}">
                  <a16:creationId xmlns:a16="http://schemas.microsoft.com/office/drawing/2014/main" id="{16BC5AF6-32CF-463B-B5A9-A37594EC238D}"/>
                </a:ext>
              </a:extLst>
            </p:cNvPr>
            <p:cNvPicPr>
              <a:picLocks noChangeAspect="1"/>
            </p:cNvPicPr>
            <p:nvPr/>
          </p:nvPicPr>
          <p:blipFill>
            <a:blip r:embed="rId6"/>
            <a:stretch>
              <a:fillRect/>
            </a:stretch>
          </p:blipFill>
          <p:spPr>
            <a:xfrm>
              <a:off x="8281341" y="1329704"/>
              <a:ext cx="971156" cy="3884624"/>
            </a:xfrm>
            <a:prstGeom prst="rect">
              <a:avLst/>
            </a:prstGeom>
          </p:spPr>
        </p:pic>
        <p:grpSp>
          <p:nvGrpSpPr>
            <p:cNvPr id="15" name="Group 14">
              <a:extLst>
                <a:ext uri="{FF2B5EF4-FFF2-40B4-BE49-F238E27FC236}">
                  <a16:creationId xmlns:a16="http://schemas.microsoft.com/office/drawing/2014/main" id="{3E87038E-91FB-43D1-87B0-4B759BB9CBAE}"/>
                </a:ext>
              </a:extLst>
            </p:cNvPr>
            <p:cNvGrpSpPr/>
            <p:nvPr/>
          </p:nvGrpSpPr>
          <p:grpSpPr>
            <a:xfrm>
              <a:off x="7650814" y="2606726"/>
              <a:ext cx="1055977" cy="387559"/>
              <a:chOff x="5684320" y="2803893"/>
              <a:chExt cx="791983" cy="290669"/>
            </a:xfrm>
          </p:grpSpPr>
          <p:pic>
            <p:nvPicPr>
              <p:cNvPr id="16" name="Picture 15">
                <a:extLst>
                  <a:ext uri="{FF2B5EF4-FFF2-40B4-BE49-F238E27FC236}">
                    <a16:creationId xmlns:a16="http://schemas.microsoft.com/office/drawing/2014/main" id="{71AE237E-82C8-4302-A311-2507594B85A4}"/>
                  </a:ext>
                </a:extLst>
              </p:cNvPr>
              <p:cNvPicPr>
                <a:picLocks noChangeAspect="1"/>
              </p:cNvPicPr>
              <p:nvPr/>
            </p:nvPicPr>
            <p:blipFill>
              <a:blip r:embed="rId4"/>
              <a:stretch>
                <a:fillRect/>
              </a:stretch>
            </p:blipFill>
            <p:spPr>
              <a:xfrm flipV="1">
                <a:off x="6208845" y="2934609"/>
                <a:ext cx="267458" cy="46014"/>
              </a:xfrm>
              <a:prstGeom prst="rect">
                <a:avLst/>
              </a:prstGeom>
            </p:spPr>
          </p:pic>
          <p:pic>
            <p:nvPicPr>
              <p:cNvPr id="17" name="Picture 16">
                <a:extLst>
                  <a:ext uri="{FF2B5EF4-FFF2-40B4-BE49-F238E27FC236}">
                    <a16:creationId xmlns:a16="http://schemas.microsoft.com/office/drawing/2014/main" id="{96B2B964-D36C-4CA6-89AE-4D6E3F4FDAE0}"/>
                  </a:ext>
                </a:extLst>
              </p:cNvPr>
              <p:cNvPicPr>
                <a:picLocks noChangeAspect="1"/>
              </p:cNvPicPr>
              <p:nvPr/>
            </p:nvPicPr>
            <p:blipFill>
              <a:blip r:embed="rId7"/>
              <a:stretch>
                <a:fillRect/>
              </a:stretch>
            </p:blipFill>
            <p:spPr>
              <a:xfrm>
                <a:off x="5684320" y="2803893"/>
                <a:ext cx="536619" cy="290669"/>
              </a:xfrm>
              <a:prstGeom prst="rect">
                <a:avLst/>
              </a:prstGeom>
            </p:spPr>
          </p:pic>
        </p:grpSp>
      </p:grpSp>
      <p:grpSp>
        <p:nvGrpSpPr>
          <p:cNvPr id="18" name="Group 17">
            <a:extLst>
              <a:ext uri="{FF2B5EF4-FFF2-40B4-BE49-F238E27FC236}">
                <a16:creationId xmlns:a16="http://schemas.microsoft.com/office/drawing/2014/main" id="{841940FE-37D4-42D1-9F4A-24F987FD2484}"/>
              </a:ext>
            </a:extLst>
          </p:cNvPr>
          <p:cNvGrpSpPr/>
          <p:nvPr/>
        </p:nvGrpSpPr>
        <p:grpSpPr>
          <a:xfrm>
            <a:off x="5501297" y="1364497"/>
            <a:ext cx="1667790" cy="3865181"/>
            <a:chOff x="5922846" y="1349147"/>
            <a:chExt cx="1667790" cy="3865181"/>
          </a:xfrm>
        </p:grpSpPr>
        <p:pic>
          <p:nvPicPr>
            <p:cNvPr id="19" name="Picture 18">
              <a:extLst>
                <a:ext uri="{FF2B5EF4-FFF2-40B4-BE49-F238E27FC236}">
                  <a16:creationId xmlns:a16="http://schemas.microsoft.com/office/drawing/2014/main" id="{F7A536B2-81B6-4B1F-A27E-8EE5B6A995A3}"/>
                </a:ext>
              </a:extLst>
            </p:cNvPr>
            <p:cNvPicPr>
              <a:picLocks noChangeAspect="1"/>
            </p:cNvPicPr>
            <p:nvPr/>
          </p:nvPicPr>
          <p:blipFill>
            <a:blip r:embed="rId8"/>
            <a:stretch>
              <a:fillRect/>
            </a:stretch>
          </p:blipFill>
          <p:spPr>
            <a:xfrm>
              <a:off x="6619580" y="1349147"/>
              <a:ext cx="971056" cy="3865181"/>
            </a:xfrm>
            <a:prstGeom prst="rect">
              <a:avLst/>
            </a:prstGeom>
          </p:spPr>
        </p:pic>
        <p:grpSp>
          <p:nvGrpSpPr>
            <p:cNvPr id="20" name="Group 19">
              <a:extLst>
                <a:ext uri="{FF2B5EF4-FFF2-40B4-BE49-F238E27FC236}">
                  <a16:creationId xmlns:a16="http://schemas.microsoft.com/office/drawing/2014/main" id="{270A634F-4786-44F8-A9B0-DDF6ED761562}"/>
                </a:ext>
              </a:extLst>
            </p:cNvPr>
            <p:cNvGrpSpPr/>
            <p:nvPr/>
          </p:nvGrpSpPr>
          <p:grpSpPr>
            <a:xfrm>
              <a:off x="5922846" y="2265233"/>
              <a:ext cx="1020620" cy="368204"/>
              <a:chOff x="4442134" y="2413299"/>
              <a:chExt cx="765465" cy="276153"/>
            </a:xfrm>
          </p:grpSpPr>
          <p:pic>
            <p:nvPicPr>
              <p:cNvPr id="21" name="Picture 20">
                <a:extLst>
                  <a:ext uri="{FF2B5EF4-FFF2-40B4-BE49-F238E27FC236}">
                    <a16:creationId xmlns:a16="http://schemas.microsoft.com/office/drawing/2014/main" id="{D5EE66CB-3891-4BEE-B010-F1C0447CE505}"/>
                  </a:ext>
                </a:extLst>
              </p:cNvPr>
              <p:cNvPicPr>
                <a:picLocks noChangeAspect="1"/>
              </p:cNvPicPr>
              <p:nvPr/>
            </p:nvPicPr>
            <p:blipFill rotWithShape="1">
              <a:blip r:embed="rId9"/>
              <a:srcRect l="52831" t="52898" b="20435"/>
              <a:stretch/>
            </p:blipFill>
            <p:spPr>
              <a:xfrm flipH="1" flipV="1">
                <a:off x="4794257" y="2505657"/>
                <a:ext cx="413342" cy="45719"/>
              </a:xfrm>
              <a:prstGeom prst="rect">
                <a:avLst/>
              </a:prstGeom>
            </p:spPr>
          </p:pic>
          <p:pic>
            <p:nvPicPr>
              <p:cNvPr id="22" name="Picture 21">
                <a:extLst>
                  <a:ext uri="{FF2B5EF4-FFF2-40B4-BE49-F238E27FC236}">
                    <a16:creationId xmlns:a16="http://schemas.microsoft.com/office/drawing/2014/main" id="{DD1D6B58-2388-42D9-8A24-73380AE85B66}"/>
                  </a:ext>
                </a:extLst>
              </p:cNvPr>
              <p:cNvPicPr>
                <a:picLocks noChangeAspect="1"/>
              </p:cNvPicPr>
              <p:nvPr/>
            </p:nvPicPr>
            <p:blipFill rotWithShape="1">
              <a:blip r:embed="rId10"/>
              <a:srcRect/>
              <a:stretch/>
            </p:blipFill>
            <p:spPr>
              <a:xfrm>
                <a:off x="4442134" y="2413299"/>
                <a:ext cx="547096" cy="276153"/>
              </a:xfrm>
              <a:prstGeom prst="rect">
                <a:avLst/>
              </a:prstGeom>
            </p:spPr>
          </p:pic>
        </p:grpSp>
      </p:grpSp>
    </p:spTree>
    <p:extLst>
      <p:ext uri="{BB962C8B-B14F-4D97-AF65-F5344CB8AC3E}">
        <p14:creationId xmlns:p14="http://schemas.microsoft.com/office/powerpoint/2010/main" val="34881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A6E3A6BE-E98D-417B-8D15-AD2F8D9A37E0}"/>
              </a:ext>
            </a:extLst>
          </p:cNvPr>
          <p:cNvSpPr>
            <a:spLocks noGrp="1"/>
          </p:cNvSpPr>
          <p:nvPr>
            <p:ph sz="quarter" idx="15"/>
          </p:nvPr>
        </p:nvSpPr>
        <p:spPr>
          <a:xfrm>
            <a:off x="353450" y="1191803"/>
            <a:ext cx="5442944" cy="3331393"/>
          </a:xfrm>
        </p:spPr>
        <p:txBody>
          <a:bodyPr/>
          <a:lstStyle/>
          <a:p>
            <a:pPr marL="380990" indent="-380990">
              <a:buFont typeface="Arial" panose="020B0604020202020204" pitchFamily="34" charset="0"/>
              <a:buChar char="•"/>
            </a:pPr>
            <a:r>
              <a:rPr lang="en-GB" sz="1800" dirty="0">
                <a:solidFill>
                  <a:srgbClr val="666666"/>
                </a:solidFill>
              </a:rPr>
              <a:t>Connect is an online tool accessible to all staff</a:t>
            </a:r>
            <a:br>
              <a:rPr lang="en-GB" sz="1800" dirty="0">
                <a:solidFill>
                  <a:srgbClr val="666666"/>
                </a:solidFill>
              </a:rPr>
            </a:br>
            <a:endParaRPr lang="en-GB" sz="1800" dirty="0">
              <a:solidFill>
                <a:srgbClr val="666666"/>
              </a:solidFill>
            </a:endParaRPr>
          </a:p>
          <a:p>
            <a:pPr marL="380990" indent="-380990">
              <a:buFont typeface="Arial" panose="020B0604020202020204" pitchFamily="34" charset="0"/>
              <a:buChar char="•"/>
            </a:pPr>
            <a:r>
              <a:rPr lang="en-GB" sz="1800" dirty="0">
                <a:solidFill>
                  <a:srgbClr val="666666"/>
                </a:solidFill>
              </a:rPr>
              <a:t>Allows us to track progress and attainment of our students across the Academic Year </a:t>
            </a:r>
            <a:br>
              <a:rPr lang="en-GB" sz="1800" dirty="0">
                <a:solidFill>
                  <a:srgbClr val="666666"/>
                </a:solidFill>
              </a:rPr>
            </a:br>
            <a:endParaRPr lang="en-GB" sz="1800" dirty="0">
              <a:solidFill>
                <a:srgbClr val="666666"/>
              </a:solidFill>
            </a:endParaRPr>
          </a:p>
          <a:p>
            <a:pPr marL="380990" indent="-380990">
              <a:buFont typeface="Arial" panose="020B0604020202020204" pitchFamily="34" charset="0"/>
              <a:buChar char="•"/>
            </a:pPr>
            <a:r>
              <a:rPr lang="en-GB" sz="1800" dirty="0">
                <a:solidFill>
                  <a:srgbClr val="666666"/>
                </a:solidFill>
              </a:rPr>
              <a:t>Allows us to set up our own groups of students that we want to track  </a:t>
            </a:r>
          </a:p>
          <a:p>
            <a:endParaRPr lang="en-US" sz="1800" dirty="0">
              <a:solidFill>
                <a:srgbClr val="666666"/>
              </a:solidFill>
            </a:endParaRPr>
          </a:p>
        </p:txBody>
      </p:sp>
      <p:sp>
        <p:nvSpPr>
          <p:cNvPr id="2" name="Content Placeholder 1">
            <a:extLst>
              <a:ext uri="{FF2B5EF4-FFF2-40B4-BE49-F238E27FC236}">
                <a16:creationId xmlns:a16="http://schemas.microsoft.com/office/drawing/2014/main" id="{CA7D979C-2D13-4595-8F08-D2E07A707808}"/>
              </a:ext>
            </a:extLst>
          </p:cNvPr>
          <p:cNvSpPr txBox="1">
            <a:spLocks/>
          </p:cNvSpPr>
          <p:nvPr/>
        </p:nvSpPr>
        <p:spPr>
          <a:xfrm>
            <a:off x="353450" y="208823"/>
            <a:ext cx="8681920" cy="646315"/>
          </a:xfrm>
          <a:prstGeom prst="rect">
            <a:avLst/>
          </a:prstGeom>
        </p:spPr>
        <p:txBody>
          <a:bodyPr>
            <a:normAutofit lnSpcReduction="10000"/>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What is Alps?</a:t>
            </a:r>
          </a:p>
        </p:txBody>
      </p:sp>
      <p:pic>
        <p:nvPicPr>
          <p:cNvPr id="5" name="Picture 4" descr="Graphical user interface, application&#10;&#10;Description automatically generated">
            <a:extLst>
              <a:ext uri="{FF2B5EF4-FFF2-40B4-BE49-F238E27FC236}">
                <a16:creationId xmlns:a16="http://schemas.microsoft.com/office/drawing/2014/main" id="{D41CFB27-8F75-734C-B454-1F93B697E1FB}"/>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155402570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5DECA8-3E23-47DD-B27B-01A89617E023}"/>
              </a:ext>
            </a:extLst>
          </p:cNvPr>
          <p:cNvGrpSpPr/>
          <p:nvPr/>
        </p:nvGrpSpPr>
        <p:grpSpPr>
          <a:xfrm>
            <a:off x="3857719" y="967058"/>
            <a:ext cx="1705748" cy="3838319"/>
            <a:chOff x="4116311" y="1330873"/>
            <a:chExt cx="1705748" cy="3838319"/>
          </a:xfrm>
        </p:grpSpPr>
        <p:pic>
          <p:nvPicPr>
            <p:cNvPr id="3" name="Picture 2">
              <a:extLst>
                <a:ext uri="{FF2B5EF4-FFF2-40B4-BE49-F238E27FC236}">
                  <a16:creationId xmlns:a16="http://schemas.microsoft.com/office/drawing/2014/main" id="{9C3FE02C-6DF3-4DE3-A724-8DC85ECE112F}"/>
                </a:ext>
              </a:extLst>
            </p:cNvPr>
            <p:cNvPicPr>
              <a:picLocks noChangeAspect="1"/>
            </p:cNvPicPr>
            <p:nvPr/>
          </p:nvPicPr>
          <p:blipFill>
            <a:blip r:embed="rId3"/>
            <a:stretch>
              <a:fillRect/>
            </a:stretch>
          </p:blipFill>
          <p:spPr>
            <a:xfrm>
              <a:off x="4774402" y="1330873"/>
              <a:ext cx="1047657" cy="3838319"/>
            </a:xfrm>
            <a:prstGeom prst="rect">
              <a:avLst/>
            </a:prstGeom>
          </p:spPr>
        </p:pic>
        <p:grpSp>
          <p:nvGrpSpPr>
            <p:cNvPr id="4" name="Group 3">
              <a:extLst>
                <a:ext uri="{FF2B5EF4-FFF2-40B4-BE49-F238E27FC236}">
                  <a16:creationId xmlns:a16="http://schemas.microsoft.com/office/drawing/2014/main" id="{ACDBE98C-733C-4EE6-BFA9-39A414309909}"/>
                </a:ext>
              </a:extLst>
            </p:cNvPr>
            <p:cNvGrpSpPr/>
            <p:nvPr/>
          </p:nvGrpSpPr>
          <p:grpSpPr>
            <a:xfrm>
              <a:off x="4116311" y="3406123"/>
              <a:ext cx="1014701" cy="381596"/>
              <a:chOff x="3033443" y="3403441"/>
              <a:chExt cx="761026" cy="286197"/>
            </a:xfrm>
          </p:grpSpPr>
          <p:pic>
            <p:nvPicPr>
              <p:cNvPr id="5" name="Picture 4">
                <a:extLst>
                  <a:ext uri="{FF2B5EF4-FFF2-40B4-BE49-F238E27FC236}">
                    <a16:creationId xmlns:a16="http://schemas.microsoft.com/office/drawing/2014/main" id="{6E530EBE-4BCB-4410-B0EE-5E1C53CE5FA7}"/>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6" name="Picture 5">
                <a:extLst>
                  <a:ext uri="{FF2B5EF4-FFF2-40B4-BE49-F238E27FC236}">
                    <a16:creationId xmlns:a16="http://schemas.microsoft.com/office/drawing/2014/main" id="{433B879D-960C-41C8-B027-244B27AEB47D}"/>
                  </a:ext>
                </a:extLst>
              </p:cNvPr>
              <p:cNvPicPr>
                <a:picLocks noChangeAspect="1"/>
              </p:cNvPicPr>
              <p:nvPr/>
            </p:nvPicPr>
            <p:blipFill>
              <a:blip r:embed="rId5"/>
              <a:stretch>
                <a:fillRect/>
              </a:stretch>
            </p:blipFill>
            <p:spPr>
              <a:xfrm>
                <a:off x="3033443" y="3403441"/>
                <a:ext cx="536620" cy="286197"/>
              </a:xfrm>
              <a:prstGeom prst="rect">
                <a:avLst/>
              </a:prstGeom>
            </p:spPr>
          </p:pic>
        </p:grpSp>
      </p:grpSp>
      <p:sp>
        <p:nvSpPr>
          <p:cNvPr id="7" name="TextBox 6">
            <a:extLst>
              <a:ext uri="{FF2B5EF4-FFF2-40B4-BE49-F238E27FC236}">
                <a16:creationId xmlns:a16="http://schemas.microsoft.com/office/drawing/2014/main" id="{6A2A2C2C-040D-47E5-972A-F5BDC7B218F4}"/>
              </a:ext>
            </a:extLst>
          </p:cNvPr>
          <p:cNvSpPr txBox="1"/>
          <p:nvPr/>
        </p:nvSpPr>
        <p:spPr>
          <a:xfrm>
            <a:off x="355424" y="97152"/>
            <a:ext cx="6111853" cy="769441"/>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A note on numbers</a:t>
            </a:r>
            <a:endParaRPr lang="en-GB" sz="2000" dirty="0"/>
          </a:p>
        </p:txBody>
      </p:sp>
      <p:sp>
        <p:nvSpPr>
          <p:cNvPr id="8" name="Content Placeholder 2">
            <a:extLst>
              <a:ext uri="{FF2B5EF4-FFF2-40B4-BE49-F238E27FC236}">
                <a16:creationId xmlns:a16="http://schemas.microsoft.com/office/drawing/2014/main" id="{5D553450-4F98-4191-8253-FEA4699F3219}"/>
              </a:ext>
            </a:extLst>
          </p:cNvPr>
          <p:cNvSpPr txBox="1">
            <a:spLocks/>
          </p:cNvSpPr>
          <p:nvPr/>
        </p:nvSpPr>
        <p:spPr>
          <a:xfrm>
            <a:off x="520923" y="1132725"/>
            <a:ext cx="3461432" cy="3507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There are a few important numbers in Alps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1.00 – the score achieved if everyone hits their MEGs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0.2 – the difference in the Alps score equivalent to 1 grade per student</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BTEC, 0.4 is a grade per entry. </a:t>
            </a:r>
          </a:p>
        </p:txBody>
      </p:sp>
      <p:sp>
        <p:nvSpPr>
          <p:cNvPr id="9" name="Content Placeholder 2">
            <a:extLst>
              <a:ext uri="{FF2B5EF4-FFF2-40B4-BE49-F238E27FC236}">
                <a16:creationId xmlns:a16="http://schemas.microsoft.com/office/drawing/2014/main" id="{3A1A4A59-97AB-440E-88CA-414CAC777137}"/>
              </a:ext>
            </a:extLst>
          </p:cNvPr>
          <p:cNvSpPr txBox="1">
            <a:spLocks/>
          </p:cNvSpPr>
          <p:nvPr/>
        </p:nvSpPr>
        <p:spPr>
          <a:xfrm>
            <a:off x="5949108" y="1132725"/>
            <a:ext cx="3471943" cy="3506983"/>
          </a:xfrm>
          <a:prstGeom prst="rect">
            <a:avLst/>
          </a:prstGeom>
        </p:spPr>
        <p:txBody>
          <a:bodyPr/>
          <a:lstStyle>
            <a:lvl1pPr marL="0" indent="0" algn="l" defTabSz="380985" rtl="0" eaLnBrk="1" latinLnBrk="0" hangingPunct="1">
              <a:spcBef>
                <a:spcPct val="20000"/>
              </a:spcBef>
              <a:buFont typeface="Arial"/>
              <a:buNone/>
              <a:defRPr sz="11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rPr>
              <a:t>1.34 = 0.3 above the 1.00 ‘MEG’ value equivalent to 1 and a half grades per student – to match the top biology department</a:t>
            </a:r>
          </a:p>
          <a:p>
            <a:endParaRPr lang="en-GB" sz="1800" dirty="0">
              <a:solidFill>
                <a:srgbClr val="417178"/>
              </a:solidFill>
            </a:endParaRPr>
          </a:p>
          <a:p>
            <a:r>
              <a:rPr lang="en-GB" sz="1800" dirty="0">
                <a:solidFill>
                  <a:srgbClr val="417178"/>
                </a:solidFill>
              </a:rPr>
              <a:t>1.13 – is roughly 0.15 above the ‘MEG’ value, therefore three quarters of the students (0.15 is three quarters of 0.2) need to be above MEG to hit </a:t>
            </a:r>
            <a:r>
              <a:rPr lang="en-GB" sz="1800" b="1" dirty="0">
                <a:solidFill>
                  <a:srgbClr val="FF0000"/>
                </a:solidFill>
              </a:rPr>
              <a:t>RED HOT</a:t>
            </a:r>
          </a:p>
          <a:p>
            <a:endParaRPr lang="en-GB" sz="1800" dirty="0">
              <a:solidFill>
                <a:srgbClr val="417178"/>
              </a:solidFill>
            </a:endParaRPr>
          </a:p>
          <a:p>
            <a:endParaRPr lang="en-GB" sz="1800" dirty="0">
              <a:solidFill>
                <a:srgbClr val="417178"/>
              </a:solidFill>
            </a:endParaRPr>
          </a:p>
          <a:p>
            <a:endParaRPr lang="en-GB" sz="1800" dirty="0"/>
          </a:p>
          <a:p>
            <a:endParaRPr lang="en-GB" sz="1800" dirty="0"/>
          </a:p>
        </p:txBody>
      </p:sp>
    </p:spTree>
    <p:extLst>
      <p:ext uri="{BB962C8B-B14F-4D97-AF65-F5344CB8AC3E}">
        <p14:creationId xmlns:p14="http://schemas.microsoft.com/office/powerpoint/2010/main" val="33934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0C2EA2-05F7-4B41-9806-FB15164365F8}"/>
              </a:ext>
            </a:extLst>
          </p:cNvPr>
          <p:cNvSpPr txBox="1"/>
          <p:nvPr/>
        </p:nvSpPr>
        <p:spPr>
          <a:xfrm>
            <a:off x="264461" y="504706"/>
            <a:ext cx="3442854" cy="4154984"/>
          </a:xfrm>
          <a:prstGeom prst="rect">
            <a:avLst/>
          </a:prstGeom>
          <a:noFill/>
        </p:spPr>
        <p:txBody>
          <a:bodyPr wrap="square">
            <a:spAutoFit/>
          </a:bodyPr>
          <a:lstStyle/>
          <a:p>
            <a:pPr algn="ctr"/>
            <a:r>
              <a:rPr kumimoji="0" lang="en-GB" sz="4400" b="1" i="0" u="none" strike="noStrike" kern="1200" cap="none" spc="0" normalizeH="0" baseline="0" noProof="0" dirty="0">
                <a:ln>
                  <a:noFill/>
                </a:ln>
                <a:solidFill>
                  <a:srgbClr val="417178"/>
                </a:solidFill>
                <a:effectLst/>
                <a:uLnTx/>
                <a:uFillTx/>
                <a:latin typeface="Futura Round" pitchFamily="2" charset="0"/>
                <a:ea typeface="+mn-ea"/>
                <a:cs typeface="+mn-cs"/>
              </a:rPr>
              <a:t>What does an Alps score of 1.00 mean for my subject?</a:t>
            </a:r>
            <a:endParaRPr lang="en-GB" sz="2000" dirty="0"/>
          </a:p>
        </p:txBody>
      </p:sp>
      <p:grpSp>
        <p:nvGrpSpPr>
          <p:cNvPr id="4" name="Group 3">
            <a:extLst>
              <a:ext uri="{FF2B5EF4-FFF2-40B4-BE49-F238E27FC236}">
                <a16:creationId xmlns:a16="http://schemas.microsoft.com/office/drawing/2014/main" id="{4C71F2E4-66CC-4D4D-93C2-9282119C35A7}"/>
              </a:ext>
            </a:extLst>
          </p:cNvPr>
          <p:cNvGrpSpPr/>
          <p:nvPr/>
        </p:nvGrpSpPr>
        <p:grpSpPr>
          <a:xfrm>
            <a:off x="3762542" y="299833"/>
            <a:ext cx="6222476" cy="4608799"/>
            <a:chOff x="2217868" y="357563"/>
            <a:chExt cx="5413016" cy="4762500"/>
          </a:xfrm>
        </p:grpSpPr>
        <p:pic>
          <p:nvPicPr>
            <p:cNvPr id="5" name="Picture 4">
              <a:extLst>
                <a:ext uri="{FF2B5EF4-FFF2-40B4-BE49-F238E27FC236}">
                  <a16:creationId xmlns:a16="http://schemas.microsoft.com/office/drawing/2014/main" id="{C3A0C990-2CED-4982-B58B-EC1E0DBAA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42" y="357563"/>
              <a:ext cx="889000" cy="4762500"/>
            </a:xfrm>
            <a:prstGeom prst="rect">
              <a:avLst/>
            </a:prstGeom>
          </p:spPr>
        </p:pic>
        <p:sp>
          <p:nvSpPr>
            <p:cNvPr id="6" name="TextBox 5">
              <a:extLst>
                <a:ext uri="{FF2B5EF4-FFF2-40B4-BE49-F238E27FC236}">
                  <a16:creationId xmlns:a16="http://schemas.microsoft.com/office/drawing/2014/main" id="{2817DCB2-1BA0-4E82-B114-485D3533158F}"/>
                </a:ext>
              </a:extLst>
            </p:cNvPr>
            <p:cNvSpPr txBox="1"/>
            <p:nvPr/>
          </p:nvSpPr>
          <p:spPr>
            <a:xfrm>
              <a:off x="2615910" y="804334"/>
              <a:ext cx="1090155" cy="254432"/>
            </a:xfrm>
            <a:prstGeom prst="rect">
              <a:avLst/>
            </a:prstGeom>
          </p:spPr>
          <p:txBody>
            <a:bodyPr vert="horz" wrap="square" lIns="0" tIns="0" rIns="0" bIns="0" rtlCol="0">
              <a:spAutoFit/>
            </a:bodyPr>
            <a:lstStyle/>
            <a:p>
              <a:pPr algn="r">
                <a:spcBef>
                  <a:spcPct val="50000"/>
                </a:spcBef>
              </a:pPr>
              <a:r>
                <a:rPr lang="en-GB" sz="1600" b="1" dirty="0">
                  <a:solidFill>
                    <a:srgbClr val="666666"/>
                  </a:solidFill>
                  <a:latin typeface="Futura Round" pitchFamily="2" charset="0"/>
                </a:rPr>
                <a:t>At GCSE</a:t>
              </a:r>
              <a:endParaRPr lang="en-GB" sz="2133" b="1" dirty="0">
                <a:solidFill>
                  <a:srgbClr val="666666"/>
                </a:solidFill>
                <a:latin typeface="Futura Round" pitchFamily="2" charset="0"/>
              </a:endParaRPr>
            </a:p>
          </p:txBody>
        </p:sp>
        <p:sp>
          <p:nvSpPr>
            <p:cNvPr id="7" name="TextBox 6">
              <a:extLst>
                <a:ext uri="{FF2B5EF4-FFF2-40B4-BE49-F238E27FC236}">
                  <a16:creationId xmlns:a16="http://schemas.microsoft.com/office/drawing/2014/main" id="{BCDA69E7-093F-4D45-88B1-A10284FF0FF9}"/>
                </a:ext>
              </a:extLst>
            </p:cNvPr>
            <p:cNvSpPr txBox="1"/>
            <p:nvPr/>
          </p:nvSpPr>
          <p:spPr>
            <a:xfrm>
              <a:off x="2217868" y="1238765"/>
              <a:ext cx="1488197" cy="2385173"/>
            </a:xfrm>
            <a:prstGeom prst="rect">
              <a:avLst/>
            </a:prstGeom>
          </p:spPr>
          <p:txBody>
            <a:bodyPr vert="horz" wrap="square" lIns="0" tIns="0" rIns="0" bIns="0" rtlCol="0">
              <a:spAutoFit/>
            </a:bodyPr>
            <a:lstStyle/>
            <a:p>
              <a:pPr algn="r">
                <a:spcBef>
                  <a:spcPct val="50000"/>
                </a:spcBef>
              </a:pPr>
              <a:r>
                <a:rPr lang="en-GB" sz="1400" b="1" dirty="0">
                  <a:solidFill>
                    <a:srgbClr val="666666"/>
                  </a:solidFill>
                  <a:latin typeface="Futura Round" pitchFamily="2" charset="0"/>
                </a:rPr>
                <a:t>Economics</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Mathematics</a:t>
              </a:r>
            </a:p>
            <a:p>
              <a:pPr algn="r">
                <a:spcBef>
                  <a:spcPct val="50000"/>
                </a:spcBef>
              </a:pPr>
              <a:endParaRPr lang="en-GB" sz="933"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English Language</a:t>
              </a:r>
            </a:p>
            <a:p>
              <a:pPr algn="r">
                <a:spcBef>
                  <a:spcPct val="50000"/>
                </a:spcBef>
              </a:pPr>
              <a:endParaRPr lang="en-GB" sz="933"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Art &amp; Design</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Biology</a:t>
              </a:r>
              <a:endParaRPr lang="en-GB" sz="1600" b="1" dirty="0">
                <a:solidFill>
                  <a:srgbClr val="666666"/>
                </a:solidFill>
                <a:latin typeface="Futura Round" pitchFamily="2" charset="0"/>
              </a:endParaRPr>
            </a:p>
          </p:txBody>
        </p:sp>
        <p:sp>
          <p:nvSpPr>
            <p:cNvPr id="8" name="TextBox 7">
              <a:extLst>
                <a:ext uri="{FF2B5EF4-FFF2-40B4-BE49-F238E27FC236}">
                  <a16:creationId xmlns:a16="http://schemas.microsoft.com/office/drawing/2014/main" id="{55A1D208-CB5A-4376-A358-D79B3F2C4FFB}"/>
                </a:ext>
              </a:extLst>
            </p:cNvPr>
            <p:cNvSpPr txBox="1"/>
            <p:nvPr/>
          </p:nvSpPr>
          <p:spPr>
            <a:xfrm>
              <a:off x="5184019" y="804334"/>
              <a:ext cx="1978361" cy="25443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Vocational Level 2</a:t>
              </a:r>
              <a:endParaRPr lang="en-GB" sz="2133" b="1" dirty="0">
                <a:solidFill>
                  <a:srgbClr val="666666"/>
                </a:solidFill>
                <a:latin typeface="Futura Round" pitchFamily="2" charset="0"/>
              </a:endParaRPr>
            </a:p>
          </p:txBody>
        </p:sp>
        <p:sp>
          <p:nvSpPr>
            <p:cNvPr id="9" name="TextBox 8">
              <a:extLst>
                <a:ext uri="{FF2B5EF4-FFF2-40B4-BE49-F238E27FC236}">
                  <a16:creationId xmlns:a16="http://schemas.microsoft.com/office/drawing/2014/main" id="{03E2787C-921C-46B2-915A-6D609D85E929}"/>
                </a:ext>
              </a:extLst>
            </p:cNvPr>
            <p:cNvSpPr txBox="1"/>
            <p:nvPr/>
          </p:nvSpPr>
          <p:spPr>
            <a:xfrm>
              <a:off x="5184019" y="1241397"/>
              <a:ext cx="2446865" cy="2162677"/>
            </a:xfrm>
            <a:prstGeom prst="rect">
              <a:avLst/>
            </a:prstGeom>
          </p:spPr>
          <p:txBody>
            <a:bodyPr vert="horz" wrap="square" lIns="0" tIns="0" rIns="0" bIns="0" rtlCol="0">
              <a:spAutoFit/>
            </a:bodyPr>
            <a:lstStyle/>
            <a:p>
              <a:pPr>
                <a:spcBef>
                  <a:spcPct val="50000"/>
                </a:spcBef>
              </a:pPr>
              <a:r>
                <a:rPr lang="en-GB" sz="1400" b="1" dirty="0">
                  <a:solidFill>
                    <a:srgbClr val="666666"/>
                  </a:solidFill>
                  <a:latin typeface="Futura Round" pitchFamily="2" charset="0"/>
                </a:rPr>
                <a:t>BTEC First IT</a:t>
              </a:r>
            </a:p>
            <a:p>
              <a:pPr>
                <a:spcBef>
                  <a:spcPct val="50000"/>
                </a:spcBef>
              </a:pPr>
              <a:endParaRPr lang="en-GB" sz="667"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BTEC First Business</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BTEC First Performing Arts </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Cam Nat Cert Sports Science</a:t>
              </a:r>
            </a:p>
            <a:p>
              <a:pPr>
                <a:spcBef>
                  <a:spcPct val="50000"/>
                </a:spcBef>
              </a:pPr>
              <a:endParaRPr lang="en-GB" sz="1400" b="1" dirty="0">
                <a:solidFill>
                  <a:srgbClr val="666666"/>
                </a:solidFill>
                <a:latin typeface="Futura Round" pitchFamily="2" charset="0"/>
              </a:endParaRPr>
            </a:p>
          </p:txBody>
        </p:sp>
      </p:grpSp>
      <p:sp>
        <p:nvSpPr>
          <p:cNvPr id="2" name="Rectangle 1">
            <a:extLst>
              <a:ext uri="{FF2B5EF4-FFF2-40B4-BE49-F238E27FC236}">
                <a16:creationId xmlns:a16="http://schemas.microsoft.com/office/drawing/2014/main" id="{214D78C2-36B7-43F1-A2E6-4F2B3DD2A622}"/>
              </a:ext>
            </a:extLst>
          </p:cNvPr>
          <p:cNvSpPr/>
          <p:nvPr/>
        </p:nvSpPr>
        <p:spPr>
          <a:xfrm>
            <a:off x="3566558" y="4541761"/>
            <a:ext cx="5512415" cy="954107"/>
          </a:xfrm>
          <a:prstGeom prst="rect">
            <a:avLst/>
          </a:prstGeom>
          <a:solidFill>
            <a:srgbClr val="D4E0E9"/>
          </a:solidFill>
        </p:spPr>
        <p:txBody>
          <a:bodyPr wrap="square" anchor="ctr" anchorCtr="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An Alps score of 1.00 yields very different Alps grades dependent on subject</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Students nationally make better progress in some subjects than in others</a:t>
            </a:r>
          </a:p>
        </p:txBody>
      </p:sp>
    </p:spTree>
    <p:extLst>
      <p:ext uri="{BB962C8B-B14F-4D97-AF65-F5344CB8AC3E}">
        <p14:creationId xmlns:p14="http://schemas.microsoft.com/office/powerpoint/2010/main" val="24866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4F10-830E-4253-B85E-1ACE4E37857B}"/>
              </a:ext>
            </a:extLst>
          </p:cNvPr>
          <p:cNvSpPr txBox="1"/>
          <p:nvPr/>
        </p:nvSpPr>
        <p:spPr>
          <a:xfrm>
            <a:off x="343415" y="95684"/>
            <a:ext cx="8947728"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Bold" pitchFamily="2" charset="0"/>
                <a:ea typeface="+mj-ea"/>
                <a:cs typeface="+mj-cs"/>
              </a:rPr>
              <a:t>Setting personalised targets by subject MEGs as a starting point</a:t>
            </a:r>
            <a:endParaRPr lang="en-GB" sz="4400" dirty="0"/>
          </a:p>
        </p:txBody>
      </p:sp>
      <p:sp>
        <p:nvSpPr>
          <p:cNvPr id="4" name="Content Placeholder 3">
            <a:extLst>
              <a:ext uri="{FF2B5EF4-FFF2-40B4-BE49-F238E27FC236}">
                <a16:creationId xmlns:a16="http://schemas.microsoft.com/office/drawing/2014/main" id="{A5896E4E-E0FA-EF4A-AB65-9F62BF263653}"/>
              </a:ext>
            </a:extLst>
          </p:cNvPr>
          <p:cNvSpPr txBox="1">
            <a:spLocks/>
          </p:cNvSpPr>
          <p:nvPr/>
        </p:nvSpPr>
        <p:spPr>
          <a:xfrm>
            <a:off x="365449" y="1831481"/>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You need to set your subject specific target to ensure you are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mathematics, subject targets may be in line with the Alps MEG, whereas in biology students may have subject targets that are one above the Alps MEG. </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Finally, you should take other factors into account, i.e. if a student has a particular flair in your subject.</a:t>
            </a:r>
            <a:endParaRPr lang="en-GB" altLang="en-US"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481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3188-FDB6-48BC-83ED-C2AF74AA2743}"/>
              </a:ext>
            </a:extLst>
          </p:cNvPr>
          <p:cNvSpPr txBox="1"/>
          <p:nvPr/>
        </p:nvSpPr>
        <p:spPr>
          <a:xfrm>
            <a:off x="352775" y="88136"/>
            <a:ext cx="8328890"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pitchFamily="2" charset="0"/>
              </a:rPr>
              <a:t>The Alps Guide </a:t>
            </a:r>
            <a:br>
              <a:rPr kumimoji="0" lang="en-US" sz="4400" b="1" i="0" u="none" strike="noStrike" kern="1200" cap="none" spc="0" normalizeH="0" baseline="0" noProof="0" dirty="0">
                <a:ln>
                  <a:noFill/>
                </a:ln>
                <a:solidFill>
                  <a:prstClr val="black"/>
                </a:solidFill>
                <a:effectLst/>
                <a:uLnTx/>
                <a:uFillTx/>
                <a:latin typeface="Futura Round" pitchFamily="2" charset="0"/>
              </a:rPr>
            </a:br>
            <a:r>
              <a:rPr kumimoji="0" lang="en-US" sz="4400" b="1" i="0" u="none" strike="noStrike" kern="1200" cap="none" spc="0" normalizeH="0" baseline="0" noProof="0" dirty="0">
                <a:ln>
                  <a:noFill/>
                </a:ln>
                <a:solidFill>
                  <a:srgbClr val="666666"/>
                </a:solidFill>
                <a:effectLst/>
                <a:uLnTx/>
                <a:uFillTx/>
                <a:latin typeface="Futura Round" pitchFamily="2" charset="0"/>
              </a:rPr>
              <a:t>Subject thermometer pages</a:t>
            </a:r>
            <a:endParaRPr lang="en-GB" sz="4400" b="1" dirty="0">
              <a:solidFill>
                <a:srgbClr val="666666"/>
              </a:solidFill>
              <a:latin typeface="Futura Round" pitchFamily="2" charset="0"/>
            </a:endParaRPr>
          </a:p>
        </p:txBody>
      </p:sp>
      <p:pic>
        <p:nvPicPr>
          <p:cNvPr id="3" name="Picture 2">
            <a:extLst>
              <a:ext uri="{FF2B5EF4-FFF2-40B4-BE49-F238E27FC236}">
                <a16:creationId xmlns:a16="http://schemas.microsoft.com/office/drawing/2014/main" id="{92D7728F-C7E7-49D6-B5F0-7A4B66C759E8}"/>
              </a:ext>
            </a:extLst>
          </p:cNvPr>
          <p:cNvPicPr>
            <a:picLocks noChangeAspect="1"/>
          </p:cNvPicPr>
          <p:nvPr/>
        </p:nvPicPr>
        <p:blipFill rotWithShape="1">
          <a:blip r:embed="rId3"/>
          <a:srcRect b="34535"/>
          <a:stretch/>
        </p:blipFill>
        <p:spPr>
          <a:xfrm>
            <a:off x="264639" y="1653504"/>
            <a:ext cx="9300216" cy="2526811"/>
          </a:xfrm>
          <a:prstGeom prst="rect">
            <a:avLst/>
          </a:prstGeom>
        </p:spPr>
      </p:pic>
    </p:spTree>
    <p:extLst>
      <p:ext uri="{BB962C8B-B14F-4D97-AF65-F5344CB8AC3E}">
        <p14:creationId xmlns:p14="http://schemas.microsoft.com/office/powerpoint/2010/main" val="150462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505FD6-5B12-4E0C-AB69-3E98F912D2AD}"/>
              </a:ext>
            </a:extLst>
          </p:cNvPr>
          <p:cNvSpPr txBox="1">
            <a:spLocks/>
          </p:cNvSpPr>
          <p:nvPr/>
        </p:nvSpPr>
        <p:spPr>
          <a:xfrm>
            <a:off x="427784" y="192951"/>
            <a:ext cx="8657301" cy="1175888"/>
          </a:xfrm>
          <a:prstGeom prst="rect">
            <a:avLst/>
          </a:prstGeom>
        </p:spPr>
        <p:txBody>
          <a:bodyPr vert="horz" lIns="0" tIns="0" rIns="0" bIns="0"/>
          <a:lstStyle>
            <a:lvl1pPr marL="0" indent="0" algn="l" defTabSz="457200" rtl="0" eaLnBrk="1" latinLnBrk="0" hangingPunct="1">
              <a:lnSpc>
                <a:spcPct val="90000"/>
              </a:lnSpc>
              <a:spcBef>
                <a:spcPts val="0"/>
              </a:spcBef>
              <a:buFont typeface="Arial"/>
              <a:buNone/>
              <a:defRPr sz="4250" kern="1200" spc="-150">
                <a:solidFill>
                  <a:schemeClr val="tx2"/>
                </a:solidFill>
                <a:latin typeface="Futura Round Bold"/>
                <a:ea typeface="+mn-ea"/>
                <a:cs typeface="Futura Round Bold"/>
              </a:defRPr>
            </a:lvl1pPr>
            <a:lvl2pPr marL="457200" indent="0" algn="l" defTabSz="457200" rtl="0" eaLnBrk="1" latinLnBrk="0" hangingPunct="1">
              <a:spcBef>
                <a:spcPct val="20000"/>
              </a:spcBef>
              <a:buFont typeface="Arial"/>
              <a:buNone/>
              <a:defRPr sz="2800" kern="1200">
                <a:solidFill>
                  <a:schemeClr val="tx1"/>
                </a:solidFill>
                <a:latin typeface="Futura Round Bold"/>
                <a:ea typeface="+mn-ea"/>
                <a:cs typeface="Futura Round Bold"/>
              </a:defRPr>
            </a:lvl2pPr>
            <a:lvl3pPr marL="914400" indent="0" algn="l" defTabSz="457200" rtl="0" eaLnBrk="1" latinLnBrk="0" hangingPunct="1">
              <a:spcBef>
                <a:spcPct val="20000"/>
              </a:spcBef>
              <a:buFont typeface="Arial"/>
              <a:buNone/>
              <a:defRPr sz="2400" kern="1200">
                <a:solidFill>
                  <a:schemeClr val="tx1"/>
                </a:solidFill>
                <a:latin typeface="Futura Round Bold"/>
                <a:ea typeface="+mn-ea"/>
                <a:cs typeface="Futura Round Bold"/>
              </a:defRPr>
            </a:lvl3pPr>
            <a:lvl4pPr marL="13716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4pPr>
            <a:lvl5pPr marL="18288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 typeface="Arial"/>
              <a:buNone/>
              <a:tabLst/>
              <a:defRPr/>
            </a:pPr>
            <a:r>
              <a:rPr kumimoji="0" lang="en-US" sz="4400" b="0" i="0" u="none" strike="noStrike" kern="1200" cap="none" spc="-150" normalizeH="0" baseline="0" noProof="0" dirty="0">
                <a:ln>
                  <a:noFill/>
                </a:ln>
                <a:solidFill>
                  <a:srgbClr val="414042"/>
                </a:solidFill>
                <a:effectLst/>
                <a:uLnTx/>
                <a:uFillTx/>
                <a:latin typeface="Futura Round Bold"/>
                <a:ea typeface="+mn-ea"/>
              </a:rPr>
              <a:t>﻿</a:t>
            </a:r>
            <a:r>
              <a:rPr kumimoji="0" lang="en-US" sz="4400" b="0" i="0" u="none" strike="noStrike" kern="1200" cap="none" spc="-150" normalizeH="0" baseline="0" noProof="0" dirty="0">
                <a:ln>
                  <a:noFill/>
                </a:ln>
                <a:solidFill>
                  <a:srgbClr val="417178"/>
                </a:solidFill>
                <a:effectLst/>
                <a:uLnTx/>
                <a:uFillTx/>
                <a:latin typeface="Futura Round Bold"/>
                <a:ea typeface="+mn-ea"/>
              </a:rPr>
              <a:t>Setting the ethos of aspiration</a:t>
            </a:r>
            <a:br>
              <a:rPr kumimoji="0" lang="en-US" sz="4400" b="0" i="0" u="none" strike="noStrike" kern="1200" cap="none" spc="-150" normalizeH="0" baseline="0" noProof="0" dirty="0">
                <a:ln>
                  <a:noFill/>
                </a:ln>
                <a:solidFill>
                  <a:prstClr val="white"/>
                </a:solidFill>
                <a:effectLst/>
                <a:uLnTx/>
                <a:uFillTx/>
                <a:latin typeface="Futura Round Bold"/>
                <a:ea typeface="+mn-ea"/>
              </a:rPr>
            </a:br>
            <a:r>
              <a:rPr kumimoji="0" lang="en-US" sz="4400" i="0" u="none" strike="noStrike" kern="1200" cap="none" spc="-150" normalizeH="0" baseline="0" noProof="0" dirty="0">
                <a:ln>
                  <a:noFill/>
                </a:ln>
                <a:solidFill>
                  <a:srgbClr val="666666"/>
                </a:solidFill>
                <a:effectLst/>
                <a:uLnTx/>
                <a:uFillTx/>
              </a:rPr>
              <a:t>Teamwork</a:t>
            </a:r>
          </a:p>
        </p:txBody>
      </p:sp>
      <p:sp>
        <p:nvSpPr>
          <p:cNvPr id="3" name="Content Placeholder 3">
            <a:extLst>
              <a:ext uri="{FF2B5EF4-FFF2-40B4-BE49-F238E27FC236}">
                <a16:creationId xmlns:a16="http://schemas.microsoft.com/office/drawing/2014/main" id="{1F6F6C8F-8FC1-4CD7-90D5-C3EA10C1F3A6}"/>
              </a:ext>
            </a:extLst>
          </p:cNvPr>
          <p:cNvSpPr txBox="1">
            <a:spLocks/>
          </p:cNvSpPr>
          <p:nvPr/>
        </p:nvSpPr>
        <p:spPr>
          <a:xfrm>
            <a:off x="427784" y="1764930"/>
            <a:ext cx="8451811"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Top performing schools/colleges train students to understand how the target setting process supports them in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Get students to calculate their own MEGs, pointing out that these are minimum grades only.</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Two way dialogue with the student on Personalised Target setting by subject - University aspirations would form part of this discussion.</a:t>
            </a:r>
          </a:p>
        </p:txBody>
      </p:sp>
    </p:spTree>
    <p:extLst>
      <p:ext uri="{BB962C8B-B14F-4D97-AF65-F5344CB8AC3E}">
        <p14:creationId xmlns:p14="http://schemas.microsoft.com/office/powerpoint/2010/main" val="77499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0FD57-EEB2-405F-ACE6-EC2F0C1E142F}"/>
              </a:ext>
            </a:extLst>
          </p:cNvPr>
          <p:cNvSpPr txBox="1">
            <a:spLocks/>
          </p:cNvSpPr>
          <p:nvPr/>
        </p:nvSpPr>
        <p:spPr>
          <a:xfrm>
            <a:off x="434975" y="198023"/>
            <a:ext cx="8657301" cy="758863"/>
          </a:xfrm>
          <a:prstGeom prst="rect">
            <a:avLst/>
          </a:prstGeom>
        </p:spPr>
        <p:txBody>
          <a:bodyPr vert="horz" lIns="0" tIns="0" rIns="0" bIns="0">
            <a:normAutofit/>
          </a:bodyPr>
          <a:lstStyle>
            <a:lvl1pPr marL="0" indent="0" algn="l" defTabSz="507967" rtl="0" eaLnBrk="1" latinLnBrk="0" hangingPunct="1">
              <a:lnSpc>
                <a:spcPct val="90000"/>
              </a:lnSpc>
              <a:spcBef>
                <a:spcPts val="0"/>
              </a:spcBef>
              <a:buFont typeface="Arial"/>
              <a:buNone/>
              <a:defRPr sz="4723" kern="1200" spc="-167">
                <a:solidFill>
                  <a:schemeClr val="tx2"/>
                </a:solidFill>
                <a:latin typeface="Futura Round Bold"/>
                <a:ea typeface="+mn-ea"/>
                <a:cs typeface="Futura Round Bold"/>
              </a:defRPr>
            </a:lvl1pPr>
            <a:lvl2pPr marL="507967" indent="0" algn="l" defTabSz="507967" rtl="0" eaLnBrk="1" latinLnBrk="0" hangingPunct="1">
              <a:spcBef>
                <a:spcPct val="20000"/>
              </a:spcBef>
              <a:buFont typeface="Arial"/>
              <a:buNone/>
              <a:defRPr sz="3111" kern="1200">
                <a:solidFill>
                  <a:schemeClr val="tx1"/>
                </a:solidFill>
                <a:latin typeface="Futura Round Bold"/>
                <a:ea typeface="+mn-ea"/>
                <a:cs typeface="Futura Round Bold"/>
              </a:defRPr>
            </a:lvl2pPr>
            <a:lvl3pPr marL="1015935" indent="0" algn="l" defTabSz="507967" rtl="0" eaLnBrk="1" latinLnBrk="0" hangingPunct="1">
              <a:spcBef>
                <a:spcPct val="20000"/>
              </a:spcBef>
              <a:buFont typeface="Arial"/>
              <a:buNone/>
              <a:defRPr sz="2667" kern="1200">
                <a:solidFill>
                  <a:schemeClr val="tx1"/>
                </a:solidFill>
                <a:latin typeface="Futura Round Bold"/>
                <a:ea typeface="+mn-ea"/>
                <a:cs typeface="Futura Round Bold"/>
              </a:defRPr>
            </a:lvl3pPr>
            <a:lvl4pPr marL="1523901" indent="0" algn="l" defTabSz="507967" rtl="0" eaLnBrk="1" latinLnBrk="0" hangingPunct="1">
              <a:spcBef>
                <a:spcPct val="20000"/>
              </a:spcBef>
              <a:buFont typeface="Arial"/>
              <a:buNone/>
              <a:defRPr sz="2223" kern="1200">
                <a:solidFill>
                  <a:schemeClr val="tx1"/>
                </a:solidFill>
                <a:latin typeface="Futura Round Bold"/>
                <a:ea typeface="+mn-ea"/>
                <a:cs typeface="Futura Round Bold"/>
              </a:defRPr>
            </a:lvl4pPr>
            <a:lvl5pPr marL="2031868" indent="0" algn="l" defTabSz="507967" rtl="0" eaLnBrk="1" latinLnBrk="0" hangingPunct="1">
              <a:spcBef>
                <a:spcPct val="20000"/>
              </a:spcBef>
              <a:buFont typeface="Arial"/>
              <a:buNone/>
              <a:defRPr sz="2223" kern="1200">
                <a:solidFill>
                  <a:schemeClr val="tx1"/>
                </a:solidFill>
                <a:latin typeface="Futura Round Bold"/>
                <a:ea typeface="+mn-ea"/>
                <a:cs typeface="Futura Round Bold"/>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90000"/>
              </a:lnSpc>
              <a:spcBef>
                <a:spcPts val="0"/>
              </a:spcBef>
              <a:spcAft>
                <a:spcPts val="800"/>
              </a:spcAft>
              <a:buClrTx/>
              <a:buSzTx/>
              <a:buFont typeface="Arial"/>
              <a:buNone/>
              <a:tabLst/>
              <a:defRPr/>
            </a:pPr>
            <a:r>
              <a:rPr kumimoji="0" lang="en-US" sz="4400" b="0" i="0" u="none" strike="noStrike" kern="1200" cap="none" spc="-167" normalizeH="0" baseline="0" noProof="0" dirty="0">
                <a:ln>
                  <a:noFill/>
                </a:ln>
                <a:solidFill>
                  <a:srgbClr val="417178"/>
                </a:solidFill>
                <a:effectLst/>
                <a:uLnTx/>
                <a:uFillTx/>
                <a:latin typeface="Futura Round Bold"/>
                <a:ea typeface="+mn-ea"/>
              </a:rPr>
              <a:t>﻿Additional information</a:t>
            </a:r>
          </a:p>
        </p:txBody>
      </p:sp>
      <p:sp>
        <p:nvSpPr>
          <p:cNvPr id="4" name="Content Placeholder 3">
            <a:extLst>
              <a:ext uri="{FF2B5EF4-FFF2-40B4-BE49-F238E27FC236}">
                <a16:creationId xmlns:a16="http://schemas.microsoft.com/office/drawing/2014/main" id="{5798FE7A-B6F7-442A-A67E-86E570D07A05}"/>
              </a:ext>
            </a:extLst>
          </p:cNvPr>
          <p:cNvSpPr txBox="1">
            <a:spLocks/>
          </p:cNvSpPr>
          <p:nvPr/>
        </p:nvSpPr>
        <p:spPr>
          <a:xfrm>
            <a:off x="434975" y="945869"/>
            <a:ext cx="8576064" cy="2131745"/>
          </a:xfrm>
          <a:prstGeom prst="rect">
            <a:avLst/>
          </a:prstGeom>
        </p:spPr>
        <p:txBody>
          <a:bodyPr vert="horz" lIns="0" tIns="0" rIns="0" bIns="0"/>
          <a:lstStyle>
            <a:lvl1pPr marL="268288" indent="-268288"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1pPr>
            <a:lvl2pPr marL="538163" indent="-269875"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2pPr>
            <a:lvl3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3pPr>
            <a:lvl4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4pPr>
            <a:lvl5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67"/>
              </a:spcAft>
              <a:buNone/>
            </a:pPr>
            <a:r>
              <a:rPr lang="en-US" sz="1800" b="1" dirty="0">
                <a:solidFill>
                  <a:srgbClr val="666666"/>
                </a:solidFill>
              </a:rPr>
              <a:t>Available on the Alps Champions page accessible from the Connect Homepage</a:t>
            </a:r>
          </a:p>
          <a:p>
            <a:pPr>
              <a:spcAft>
                <a:spcPts val="667"/>
              </a:spcAft>
            </a:pPr>
            <a:r>
              <a:rPr lang="en-US" sz="1800" dirty="0">
                <a:solidFill>
                  <a:srgbClr val="666666"/>
                </a:solidFill>
              </a:rPr>
              <a:t>On-demand video which follows this PowerPoint on Target Setting</a:t>
            </a:r>
          </a:p>
          <a:p>
            <a:pPr>
              <a:spcAft>
                <a:spcPts val="667"/>
              </a:spcAft>
            </a:pPr>
            <a:r>
              <a:rPr lang="en-US" sz="1800" dirty="0">
                <a:solidFill>
                  <a:srgbClr val="666666"/>
                </a:solidFill>
              </a:rPr>
              <a:t>Resources such as short videos on how to get the most from Connect</a:t>
            </a:r>
          </a:p>
          <a:p>
            <a:pPr>
              <a:spcAft>
                <a:spcPts val="667"/>
              </a:spcAft>
            </a:pPr>
            <a:r>
              <a:rPr lang="en-US" sz="1800" dirty="0">
                <a:solidFill>
                  <a:srgbClr val="666666"/>
                </a:solidFill>
              </a:rPr>
              <a:t>Briefing papers on Target Setting  -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Using Alps to set aspirational targets with students</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3">
            <a:extLst>
              <a:ext uri="{FF2B5EF4-FFF2-40B4-BE49-F238E27FC236}">
                <a16:creationId xmlns:a16="http://schemas.microsoft.com/office/drawing/2014/main" id="{BB2F1E5E-F823-42A9-B0A9-9AB4ABD4FA2F}"/>
              </a:ext>
            </a:extLst>
          </p:cNvPr>
          <p:cNvSpPr txBox="1">
            <a:spLocks/>
          </p:cNvSpPr>
          <p:nvPr/>
        </p:nvSpPr>
        <p:spPr>
          <a:xfrm>
            <a:off x="434975" y="3314690"/>
            <a:ext cx="8576064" cy="1590551"/>
          </a:xfrm>
          <a:prstGeom prst="rect">
            <a:avLst/>
          </a:prstGeom>
        </p:spPr>
        <p:txBody>
          <a:bodyPr vert="horz" lIns="0" tIns="0" rIns="0" bIns="0"/>
          <a:lstStyle>
            <a:lvl1pPr marL="268288" indent="-268288"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1pPr>
            <a:lvl2pPr marL="538163" indent="-269875"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2pPr>
            <a:lvl3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3pPr>
            <a:lvl4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4pPr>
            <a:lvl5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67"/>
              </a:spcAft>
              <a:buNone/>
            </a:pPr>
            <a:r>
              <a:rPr lang="en-US" sz="1800" b="1" dirty="0">
                <a:solidFill>
                  <a:srgbClr val="666666"/>
                </a:solidFill>
              </a:rPr>
              <a:t>Knowledge Base</a:t>
            </a:r>
          </a:p>
          <a:p>
            <a:pPr>
              <a:spcAft>
                <a:spcPts val="667"/>
              </a:spcAft>
            </a:pPr>
            <a:r>
              <a:rPr lang="en-US" sz="1800" dirty="0">
                <a:solidFill>
                  <a:srgbClr val="666666"/>
                </a:solidFill>
              </a:rPr>
              <a:t>Staff checklists</a:t>
            </a:r>
          </a:p>
          <a:p>
            <a:pPr>
              <a:spcAft>
                <a:spcPts val="667"/>
              </a:spcAft>
            </a:pPr>
            <a:r>
              <a:rPr lang="en-US" sz="1800" dirty="0">
                <a:solidFill>
                  <a:srgbClr val="666666"/>
                </a:solidFill>
              </a:rPr>
              <a:t>These have a Target Setting section to tick off</a:t>
            </a:r>
          </a:p>
        </p:txBody>
      </p:sp>
    </p:spTree>
    <p:extLst>
      <p:ext uri="{BB962C8B-B14F-4D97-AF65-F5344CB8AC3E}">
        <p14:creationId xmlns:p14="http://schemas.microsoft.com/office/powerpoint/2010/main" val="526242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BA168-8681-4FC2-8E82-FE5DCCF9FDED}"/>
              </a:ext>
            </a:extLst>
          </p:cNvPr>
          <p:cNvSpPr>
            <a:spLocks noGrp="1"/>
          </p:cNvSpPr>
          <p:nvPr>
            <p:ph type="title"/>
          </p:nvPr>
        </p:nvSpPr>
        <p:spPr>
          <a:xfrm>
            <a:off x="99153" y="74080"/>
            <a:ext cx="8681920" cy="861753"/>
          </a:xfrm>
        </p:spPr>
        <p:txBody>
          <a:bodyPr/>
          <a:lstStyle/>
          <a:p>
            <a:r>
              <a:rPr lang="en-GB" sz="4400" b="1" dirty="0">
                <a:solidFill>
                  <a:srgbClr val="417178"/>
                </a:solidFill>
                <a:latin typeface="Futura Round"/>
              </a:rPr>
              <a:t>Staff checklists</a:t>
            </a:r>
          </a:p>
        </p:txBody>
      </p:sp>
      <p:pic>
        <p:nvPicPr>
          <p:cNvPr id="7" name="Picture 6">
            <a:extLst>
              <a:ext uri="{FF2B5EF4-FFF2-40B4-BE49-F238E27FC236}">
                <a16:creationId xmlns:a16="http://schemas.microsoft.com/office/drawing/2014/main" id="{B01D919F-6D3B-49FC-89C2-F7F0939878C4}"/>
              </a:ext>
            </a:extLst>
          </p:cNvPr>
          <p:cNvPicPr>
            <a:picLocks noChangeAspect="1"/>
          </p:cNvPicPr>
          <p:nvPr/>
        </p:nvPicPr>
        <p:blipFill>
          <a:blip r:embed="rId3"/>
          <a:srcRect/>
          <a:stretch/>
        </p:blipFill>
        <p:spPr>
          <a:xfrm rot="21078318">
            <a:off x="582335" y="925944"/>
            <a:ext cx="2502112" cy="3540805"/>
          </a:xfrm>
          <a:prstGeom prst="rect">
            <a:avLst/>
          </a:prstGeom>
          <a:ln>
            <a:solidFill>
              <a:schemeClr val="tx1">
                <a:lumMod val="65000"/>
                <a:lumOff val="35000"/>
              </a:schemeClr>
            </a:solidFill>
          </a:ln>
        </p:spPr>
      </p:pic>
      <p:pic>
        <p:nvPicPr>
          <p:cNvPr id="6" name="Picture 5">
            <a:extLst>
              <a:ext uri="{FF2B5EF4-FFF2-40B4-BE49-F238E27FC236}">
                <a16:creationId xmlns:a16="http://schemas.microsoft.com/office/drawing/2014/main" id="{98A5C343-CE1F-473B-9C66-9EE96F376BC8}"/>
              </a:ext>
            </a:extLst>
          </p:cNvPr>
          <p:cNvPicPr>
            <a:picLocks noChangeAspect="1"/>
          </p:cNvPicPr>
          <p:nvPr/>
        </p:nvPicPr>
        <p:blipFill>
          <a:blip r:embed="rId4"/>
          <a:srcRect/>
          <a:stretch/>
        </p:blipFill>
        <p:spPr>
          <a:xfrm rot="75432">
            <a:off x="2556038" y="746021"/>
            <a:ext cx="2510663" cy="3552905"/>
          </a:xfrm>
          <a:prstGeom prst="rect">
            <a:avLst/>
          </a:prstGeom>
          <a:solidFill>
            <a:schemeClr val="bg1"/>
          </a:solidFill>
          <a:ln>
            <a:solidFill>
              <a:schemeClr val="tx1">
                <a:lumMod val="65000"/>
                <a:lumOff val="35000"/>
              </a:schemeClr>
            </a:solidFill>
          </a:ln>
        </p:spPr>
      </p:pic>
      <p:pic>
        <p:nvPicPr>
          <p:cNvPr id="5" name="Picture 4">
            <a:extLst>
              <a:ext uri="{FF2B5EF4-FFF2-40B4-BE49-F238E27FC236}">
                <a16:creationId xmlns:a16="http://schemas.microsoft.com/office/drawing/2014/main" id="{EB58C61E-8F07-4B4C-8F5F-F8001DF65E6F}"/>
              </a:ext>
            </a:extLst>
          </p:cNvPr>
          <p:cNvPicPr>
            <a:picLocks noChangeAspect="1"/>
          </p:cNvPicPr>
          <p:nvPr/>
        </p:nvPicPr>
        <p:blipFill>
          <a:blip r:embed="rId5"/>
          <a:srcRect/>
          <a:stretch/>
        </p:blipFill>
        <p:spPr>
          <a:xfrm rot="292920">
            <a:off x="4904676" y="841908"/>
            <a:ext cx="2472543" cy="3498962"/>
          </a:xfrm>
          <a:prstGeom prst="rect">
            <a:avLst/>
          </a:prstGeom>
          <a:solidFill>
            <a:schemeClr val="bg1"/>
          </a:solidFill>
          <a:ln>
            <a:solidFill>
              <a:schemeClr val="tx1">
                <a:lumMod val="65000"/>
                <a:lumOff val="35000"/>
              </a:schemeClr>
            </a:solidFill>
          </a:ln>
        </p:spPr>
      </p:pic>
      <p:pic>
        <p:nvPicPr>
          <p:cNvPr id="4" name="Picture 3">
            <a:extLst>
              <a:ext uri="{FF2B5EF4-FFF2-40B4-BE49-F238E27FC236}">
                <a16:creationId xmlns:a16="http://schemas.microsoft.com/office/drawing/2014/main" id="{D9BFF03A-7D43-4427-BE07-B5DD2F592FD9}"/>
              </a:ext>
            </a:extLst>
          </p:cNvPr>
          <p:cNvPicPr>
            <a:picLocks noChangeAspect="1"/>
          </p:cNvPicPr>
          <p:nvPr/>
        </p:nvPicPr>
        <p:blipFill>
          <a:blip r:embed="rId6"/>
          <a:srcRect/>
          <a:stretch/>
        </p:blipFill>
        <p:spPr>
          <a:xfrm rot="884198">
            <a:off x="6923603" y="1104636"/>
            <a:ext cx="2417331" cy="3423380"/>
          </a:xfrm>
          <a:prstGeom prst="rect">
            <a:avLst/>
          </a:prstGeom>
          <a:solidFill>
            <a:schemeClr val="bg1"/>
          </a:solidFill>
          <a:ln>
            <a:solidFill>
              <a:schemeClr val="tx1">
                <a:lumMod val="65000"/>
                <a:lumOff val="35000"/>
              </a:schemeClr>
            </a:solidFill>
          </a:ln>
        </p:spPr>
      </p:pic>
      <p:sp>
        <p:nvSpPr>
          <p:cNvPr id="8" name="Rectangle 7">
            <a:extLst>
              <a:ext uri="{FF2B5EF4-FFF2-40B4-BE49-F238E27FC236}">
                <a16:creationId xmlns:a16="http://schemas.microsoft.com/office/drawing/2014/main" id="{A6F04F2A-EFAC-4D43-B490-C8E64705A4F5}"/>
              </a:ext>
            </a:extLst>
          </p:cNvPr>
          <p:cNvSpPr/>
          <p:nvPr/>
        </p:nvSpPr>
        <p:spPr>
          <a:xfrm>
            <a:off x="-78542" y="5745296"/>
            <a:ext cx="4750965" cy="461665"/>
          </a:xfrm>
          <a:prstGeom prst="rect">
            <a:avLst/>
          </a:prstGeom>
        </p:spPr>
        <p:txBody>
          <a:bodyPr wrap="square">
            <a:spAutoFit/>
          </a:bodyPr>
          <a:lstStyle/>
          <a:p>
            <a:r>
              <a:rPr lang="en-GB" sz="2400" dirty="0">
                <a:hlinkClick r:id="rId7"/>
              </a:rPr>
              <a:t>https://alps.zendesk.com/hc/en-us</a:t>
            </a:r>
            <a:endParaRPr lang="en-GB" sz="2400" dirty="0"/>
          </a:p>
        </p:txBody>
      </p:sp>
    </p:spTree>
    <p:extLst>
      <p:ext uri="{BB962C8B-B14F-4D97-AF65-F5344CB8AC3E}">
        <p14:creationId xmlns:p14="http://schemas.microsoft.com/office/powerpoint/2010/main" val="21230753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2B09A-A9BF-4083-A42F-B8E11CB49B0E}"/>
              </a:ext>
            </a:extLst>
          </p:cNvPr>
          <p:cNvSpPr>
            <a:spLocks noGrp="1"/>
          </p:cNvSpPr>
          <p:nvPr>
            <p:ph sz="quarter" idx="15"/>
          </p:nvPr>
        </p:nvSpPr>
        <p:spPr>
          <a:xfrm>
            <a:off x="434975" y="1410954"/>
            <a:ext cx="8035308" cy="2540551"/>
          </a:xfrm>
        </p:spPr>
        <p:txBody>
          <a:bodyPr/>
          <a:lstStyle/>
          <a:p>
            <a:pPr marL="457200" indent="-457200">
              <a:buFont typeface="+mj-lt"/>
              <a:buAutoNum type="arabicPeriod"/>
            </a:pPr>
            <a:r>
              <a:rPr lang="en-GB" sz="1800" dirty="0">
                <a:solidFill>
                  <a:srgbClr val="666666"/>
                </a:solidFill>
              </a:rPr>
              <a:t>Strategic indicators – analysis at a whole school level </a:t>
            </a:r>
            <a:br>
              <a:rPr lang="en-GB" sz="1800" dirty="0">
                <a:solidFill>
                  <a:srgbClr val="666666"/>
                </a:solidFill>
              </a:rPr>
            </a:br>
            <a:endParaRPr lang="en-GB" sz="1800" dirty="0">
              <a:solidFill>
                <a:srgbClr val="666666"/>
              </a:solidFill>
            </a:endParaRPr>
          </a:p>
          <a:p>
            <a:pPr marL="457200" indent="-457200">
              <a:buFont typeface="+mj-lt"/>
              <a:buAutoNum type="arabicPeriod"/>
            </a:pPr>
            <a:r>
              <a:rPr lang="en-GB" sz="1800" dirty="0">
                <a:solidFill>
                  <a:srgbClr val="666666"/>
                </a:solidFill>
              </a:rPr>
              <a:t>Subject indicators  – analysis of subject and teaching sets</a:t>
            </a:r>
            <a:br>
              <a:rPr lang="en-GB" sz="1800" dirty="0">
                <a:solidFill>
                  <a:srgbClr val="666666"/>
                </a:solidFill>
              </a:rPr>
            </a:br>
            <a:endParaRPr lang="en-GB" sz="1800" dirty="0">
              <a:solidFill>
                <a:srgbClr val="666666"/>
              </a:solidFill>
            </a:endParaRPr>
          </a:p>
          <a:p>
            <a:pPr marL="457200" indent="-457200">
              <a:buFont typeface="+mj-lt"/>
              <a:buAutoNum type="arabicPeriod"/>
            </a:pPr>
            <a:r>
              <a:rPr lang="en-GB" sz="1800" dirty="0">
                <a:solidFill>
                  <a:srgbClr val="666666"/>
                </a:solidFill>
              </a:rPr>
              <a:t>Student indicators – analysis at an individual student level against their Minimum Expected Grades</a:t>
            </a:r>
          </a:p>
        </p:txBody>
      </p:sp>
      <p:sp>
        <p:nvSpPr>
          <p:cNvPr id="3" name="Title 2">
            <a:extLst>
              <a:ext uri="{FF2B5EF4-FFF2-40B4-BE49-F238E27FC236}">
                <a16:creationId xmlns:a16="http://schemas.microsoft.com/office/drawing/2014/main" id="{E3F2E3A2-0384-446D-B02D-71385E32C2A6}"/>
              </a:ext>
            </a:extLst>
          </p:cNvPr>
          <p:cNvSpPr>
            <a:spLocks noGrp="1"/>
          </p:cNvSpPr>
          <p:nvPr>
            <p:ph type="title"/>
          </p:nvPr>
        </p:nvSpPr>
        <p:spPr>
          <a:xfrm>
            <a:off x="379889" y="85628"/>
            <a:ext cx="9568341" cy="646315"/>
          </a:xfrm>
        </p:spPr>
        <p:txBody>
          <a:bodyPr/>
          <a:lstStyle/>
          <a:p>
            <a:pPr>
              <a:spcBef>
                <a:spcPts val="1111"/>
              </a:spcBef>
              <a:buClr>
                <a:schemeClr val="accent2">
                  <a:lumMod val="75000"/>
                </a:schemeClr>
              </a:buClr>
            </a:pPr>
            <a:r>
              <a:rPr lang="en-GB" sz="4400" b="1" dirty="0">
                <a:solidFill>
                  <a:srgbClr val="417178"/>
                </a:solidFill>
                <a:latin typeface="Futura Round" pitchFamily="2" charset="0"/>
              </a:rPr>
              <a:t>Alps analysis works on three levels</a:t>
            </a:r>
            <a:endParaRPr lang="en-GB" sz="1050" dirty="0">
              <a:solidFill>
                <a:srgbClr val="417178"/>
              </a:solidFill>
            </a:endParaRPr>
          </a:p>
        </p:txBody>
      </p:sp>
    </p:spTree>
    <p:extLst>
      <p:ext uri="{BB962C8B-B14F-4D97-AF65-F5344CB8AC3E}">
        <p14:creationId xmlns:p14="http://schemas.microsoft.com/office/powerpoint/2010/main" val="383595751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132F552-DB12-476F-9A57-72FCF482D521}"/>
              </a:ext>
            </a:extLst>
          </p:cNvPr>
          <p:cNvSpPr txBox="1">
            <a:spLocks/>
          </p:cNvSpPr>
          <p:nvPr/>
        </p:nvSpPr>
        <p:spPr>
          <a:xfrm>
            <a:off x="350864" y="156002"/>
            <a:ext cx="8681920" cy="646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Alps Grading system</a:t>
            </a:r>
            <a:endParaRPr lang="en-GB" sz="4000" dirty="0">
              <a:solidFill>
                <a:srgbClr val="417178"/>
              </a:solidFill>
            </a:endParaRPr>
          </a:p>
        </p:txBody>
      </p:sp>
      <p:sp>
        <p:nvSpPr>
          <p:cNvPr id="5" name="Content Placeholder 1">
            <a:extLst>
              <a:ext uri="{FF2B5EF4-FFF2-40B4-BE49-F238E27FC236}">
                <a16:creationId xmlns:a16="http://schemas.microsoft.com/office/drawing/2014/main" id="{F4C2E952-A58A-4DBF-89A3-29E44B8A4FAA}"/>
              </a:ext>
            </a:extLst>
          </p:cNvPr>
          <p:cNvSpPr txBox="1">
            <a:spLocks/>
          </p:cNvSpPr>
          <p:nvPr/>
        </p:nvSpPr>
        <p:spPr>
          <a:xfrm>
            <a:off x="364467" y="1176704"/>
            <a:ext cx="8657301" cy="3032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All Alps indicators follow a common grading pattern </a:t>
            </a: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These grades then translate onto a unique thermometer for each indicator</a:t>
            </a:r>
          </a:p>
          <a:p>
            <a:pPr marL="0" indent="0">
              <a:buFont typeface="Arial" panose="020B0604020202020204" pitchFamily="34" charset="0"/>
              <a:buNone/>
            </a:pP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447B245B-399F-4CA4-8445-D1252BD3E927}"/>
              </a:ext>
            </a:extLst>
          </p:cNvPr>
          <p:cNvPicPr>
            <a:picLocks noChangeAspect="1"/>
          </p:cNvPicPr>
          <p:nvPr/>
        </p:nvPicPr>
        <p:blipFill>
          <a:blip r:embed="rId3"/>
          <a:stretch>
            <a:fillRect/>
          </a:stretch>
        </p:blipFill>
        <p:spPr>
          <a:xfrm>
            <a:off x="1344102" y="1495456"/>
            <a:ext cx="7471795" cy="1156771"/>
          </a:xfrm>
          <a:prstGeom prst="rect">
            <a:avLst/>
          </a:prstGeom>
        </p:spPr>
      </p:pic>
      <p:sp>
        <p:nvSpPr>
          <p:cNvPr id="7" name="Title 1">
            <a:extLst>
              <a:ext uri="{FF2B5EF4-FFF2-40B4-BE49-F238E27FC236}">
                <a16:creationId xmlns:a16="http://schemas.microsoft.com/office/drawing/2014/main" id="{41D66698-B1A0-4728-B53F-0DD49DBD6E52}"/>
              </a:ext>
            </a:extLst>
          </p:cNvPr>
          <p:cNvSpPr txBox="1">
            <a:spLocks/>
          </p:cNvSpPr>
          <p:nvPr/>
        </p:nvSpPr>
        <p:spPr>
          <a:xfrm>
            <a:off x="650905" y="3500508"/>
            <a:ext cx="8646253" cy="560637"/>
          </a:xfrm>
          <a:prstGeom prst="rect">
            <a:avLst/>
          </a:prstGeom>
          <a:solidFill>
            <a:schemeClr val="bg1"/>
          </a:solidFill>
        </p:spPr>
        <p:txBody>
          <a:bodyPr anchor="ctr"/>
          <a:lstStyle>
            <a:lvl1pPr algn="ctr" defTabSz="380985" rtl="0" eaLnBrk="1" latinLnBrk="0" hangingPunct="1">
              <a:spcBef>
                <a:spcPct val="0"/>
              </a:spcBef>
              <a:buNone/>
              <a:defRPr sz="3667" kern="1200">
                <a:solidFill>
                  <a:schemeClr val="tx1"/>
                </a:solidFill>
                <a:latin typeface="+mj-lt"/>
                <a:ea typeface="+mj-ea"/>
                <a:cs typeface="+mj-cs"/>
              </a:defRPr>
            </a:lvl1pPr>
          </a:lstStyle>
          <a:p>
            <a:r>
              <a:rPr lang="en-GB" sz="4889" b="1" dirty="0">
                <a:solidFill>
                  <a:srgbClr val="C00000"/>
                </a:solidFill>
                <a:latin typeface="Futura Round" pitchFamily="2" charset="0"/>
              </a:rPr>
              <a:t>RED</a:t>
            </a:r>
            <a:r>
              <a:rPr lang="en-GB" sz="4889" b="1" dirty="0">
                <a:solidFill>
                  <a:schemeClr val="bg1"/>
                </a:solidFill>
                <a:latin typeface="Futura Round" pitchFamily="2" charset="0"/>
              </a:rPr>
              <a:t> </a:t>
            </a:r>
            <a:r>
              <a:rPr lang="en-GB" sz="4889" b="1" dirty="0">
                <a:solidFill>
                  <a:schemeClr val="tx1">
                    <a:lumMod val="65000"/>
                    <a:lumOff val="35000"/>
                  </a:schemeClr>
                </a:solidFill>
                <a:latin typeface="Futura Round" pitchFamily="2" charset="0"/>
              </a:rPr>
              <a:t>is</a:t>
            </a:r>
            <a:r>
              <a:rPr lang="en-GB" sz="4889" b="1" dirty="0">
                <a:solidFill>
                  <a:schemeClr val="bg1"/>
                </a:solidFill>
                <a:latin typeface="Futura Round" pitchFamily="2" charset="0"/>
              </a:rPr>
              <a:t> </a:t>
            </a:r>
            <a:r>
              <a:rPr lang="en-GB" sz="4889" b="1" dirty="0">
                <a:solidFill>
                  <a:srgbClr val="C00000"/>
                </a:solidFill>
                <a:latin typeface="Futura Round" pitchFamily="2" charset="0"/>
              </a:rPr>
              <a:t>HOT</a:t>
            </a:r>
            <a:r>
              <a:rPr lang="en-GB" sz="4889" b="1" dirty="0">
                <a:solidFill>
                  <a:schemeClr val="tx1">
                    <a:lumMod val="65000"/>
                    <a:lumOff val="35000"/>
                  </a:schemeClr>
                </a:solidFill>
                <a:latin typeface="Futura Round" pitchFamily="2" charset="0"/>
              </a:rPr>
              <a:t>, </a:t>
            </a:r>
            <a:r>
              <a:rPr lang="en-GB" sz="4889" b="1" dirty="0">
                <a:solidFill>
                  <a:srgbClr val="0070C0"/>
                </a:solidFill>
                <a:latin typeface="Futura Round" pitchFamily="2" charset="0"/>
              </a:rPr>
              <a:t>BLUE</a:t>
            </a:r>
            <a:r>
              <a:rPr lang="en-GB" sz="4889" b="1" dirty="0">
                <a:solidFill>
                  <a:schemeClr val="tx1">
                    <a:lumMod val="65000"/>
                    <a:lumOff val="35000"/>
                  </a:schemeClr>
                </a:solidFill>
                <a:latin typeface="Futura Round" pitchFamily="2" charset="0"/>
              </a:rPr>
              <a:t> is </a:t>
            </a:r>
            <a:r>
              <a:rPr lang="en-GB" sz="4889" b="1" dirty="0">
                <a:solidFill>
                  <a:srgbClr val="0070C0"/>
                </a:solidFill>
                <a:latin typeface="Futura Round" pitchFamily="2" charset="0"/>
              </a:rPr>
              <a:t>NOT</a:t>
            </a:r>
          </a:p>
        </p:txBody>
      </p:sp>
    </p:spTree>
    <p:extLst>
      <p:ext uri="{BB962C8B-B14F-4D97-AF65-F5344CB8AC3E}">
        <p14:creationId xmlns:p14="http://schemas.microsoft.com/office/powerpoint/2010/main" val="18950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31803A0-05DB-441C-87AE-7148BFBF6E75}"/>
              </a:ext>
            </a:extLst>
          </p:cNvPr>
          <p:cNvSpPr txBox="1">
            <a:spLocks/>
          </p:cNvSpPr>
          <p:nvPr/>
        </p:nvSpPr>
        <p:spPr>
          <a:xfrm>
            <a:off x="-220337" y="146996"/>
            <a:ext cx="7205031" cy="1226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417178"/>
                </a:solidFill>
                <a:latin typeface="Futura Round" pitchFamily="2" charset="0"/>
              </a:rPr>
              <a:t>The Alps Thermometer</a:t>
            </a:r>
            <a:endParaRPr lang="en-GB" b="1" dirty="0">
              <a:solidFill>
                <a:srgbClr val="417178"/>
              </a:solidFill>
            </a:endParaRPr>
          </a:p>
        </p:txBody>
      </p:sp>
      <p:sp>
        <p:nvSpPr>
          <p:cNvPr id="3" name="Content Placeholder 3">
            <a:extLst>
              <a:ext uri="{FF2B5EF4-FFF2-40B4-BE49-F238E27FC236}">
                <a16:creationId xmlns:a16="http://schemas.microsoft.com/office/drawing/2014/main" id="{9CF0E142-97FE-4037-A68C-000612A4C5BE}"/>
              </a:ext>
            </a:extLst>
          </p:cNvPr>
          <p:cNvSpPr txBox="1">
            <a:spLocks/>
          </p:cNvSpPr>
          <p:nvPr/>
        </p:nvSpPr>
        <p:spPr>
          <a:xfrm>
            <a:off x="383586" y="1876056"/>
            <a:ext cx="3321943" cy="1934167"/>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lgn="r">
              <a:spcBef>
                <a:spcPts val="1111"/>
              </a:spcBef>
              <a:buClr>
                <a:schemeClr val="accent2">
                  <a:lumMod val="75000"/>
                </a:schemeClr>
              </a:buClr>
            </a:pPr>
            <a:r>
              <a:rPr lang="en-GB" sz="1800" dirty="0">
                <a:solidFill>
                  <a:srgbClr val="666666"/>
                </a:solidFill>
              </a:rPr>
              <a:t>Grades 4-6 mean your progress is broadly in line with the national average and indicators are </a:t>
            </a:r>
          </a:p>
          <a:p>
            <a:pPr algn="r">
              <a:spcBef>
                <a:spcPts val="1111"/>
              </a:spcBef>
              <a:buClr>
                <a:schemeClr val="accent2">
                  <a:lumMod val="75000"/>
                </a:schemeClr>
              </a:buClr>
            </a:pPr>
            <a:r>
              <a:rPr lang="en-GB" sz="1800" b="1" dirty="0"/>
              <a:t>BLACK</a:t>
            </a:r>
          </a:p>
        </p:txBody>
      </p:sp>
      <p:pic>
        <p:nvPicPr>
          <p:cNvPr id="4" name="Picture 3">
            <a:extLst>
              <a:ext uri="{FF2B5EF4-FFF2-40B4-BE49-F238E27FC236}">
                <a16:creationId xmlns:a16="http://schemas.microsoft.com/office/drawing/2014/main" id="{3ADB3BBE-3C37-4B3B-A327-1D9E24C8DE8F}"/>
              </a:ext>
            </a:extLst>
          </p:cNvPr>
          <p:cNvPicPr>
            <a:picLocks noChangeAspect="1"/>
          </p:cNvPicPr>
          <p:nvPr/>
        </p:nvPicPr>
        <p:blipFill>
          <a:blip r:embed="rId3"/>
          <a:stretch>
            <a:fillRect/>
          </a:stretch>
        </p:blipFill>
        <p:spPr>
          <a:xfrm>
            <a:off x="4598228" y="804231"/>
            <a:ext cx="925220" cy="4077819"/>
          </a:xfrm>
          <a:prstGeom prst="rect">
            <a:avLst/>
          </a:prstGeom>
        </p:spPr>
      </p:pic>
      <p:sp>
        <p:nvSpPr>
          <p:cNvPr id="5" name="Left Brace 4">
            <a:extLst>
              <a:ext uri="{FF2B5EF4-FFF2-40B4-BE49-F238E27FC236}">
                <a16:creationId xmlns:a16="http://schemas.microsoft.com/office/drawing/2014/main" id="{D6277A39-91B5-4E35-A39E-7467530A7A06}"/>
              </a:ext>
            </a:extLst>
          </p:cNvPr>
          <p:cNvSpPr/>
          <p:nvPr/>
        </p:nvSpPr>
        <p:spPr>
          <a:xfrm>
            <a:off x="4100219" y="2086258"/>
            <a:ext cx="356189" cy="1226875"/>
          </a:xfrm>
          <a:prstGeom prst="leftBrace">
            <a:avLst>
              <a:gd name="adj1" fmla="val 86111"/>
              <a:gd name="adj2" fmla="val 50000"/>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2400"/>
          </a:p>
        </p:txBody>
      </p:sp>
      <p:sp>
        <p:nvSpPr>
          <p:cNvPr id="6" name="Left Brace 5">
            <a:extLst>
              <a:ext uri="{FF2B5EF4-FFF2-40B4-BE49-F238E27FC236}">
                <a16:creationId xmlns:a16="http://schemas.microsoft.com/office/drawing/2014/main" id="{C2B92F1C-CF8E-4464-B08E-7C11ABAE3269}"/>
              </a:ext>
            </a:extLst>
          </p:cNvPr>
          <p:cNvSpPr/>
          <p:nvPr/>
        </p:nvSpPr>
        <p:spPr>
          <a:xfrm rot="10800000">
            <a:off x="5714124" y="906042"/>
            <a:ext cx="329236" cy="1134038"/>
          </a:xfrm>
          <a:prstGeom prst="leftBrace">
            <a:avLst>
              <a:gd name="adj1" fmla="val 86111"/>
              <a:gd name="adj2" fmla="val 50000"/>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7" name="Left Brace 6">
            <a:extLst>
              <a:ext uri="{FF2B5EF4-FFF2-40B4-BE49-F238E27FC236}">
                <a16:creationId xmlns:a16="http://schemas.microsoft.com/office/drawing/2014/main" id="{EFE5846F-884A-4DA5-B8AA-A819ADA5D0AF}"/>
              </a:ext>
            </a:extLst>
          </p:cNvPr>
          <p:cNvSpPr/>
          <p:nvPr/>
        </p:nvSpPr>
        <p:spPr>
          <a:xfrm rot="10800000">
            <a:off x="5700647" y="3582084"/>
            <a:ext cx="356189" cy="1226875"/>
          </a:xfrm>
          <a:prstGeom prst="leftBrace">
            <a:avLst>
              <a:gd name="adj1" fmla="val 86111"/>
              <a:gd name="adj2" fmla="val 50000"/>
            </a:avLst>
          </a:prstGeom>
          <a:noFill/>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8" name="Content Placeholder 3">
            <a:extLst>
              <a:ext uri="{FF2B5EF4-FFF2-40B4-BE49-F238E27FC236}">
                <a16:creationId xmlns:a16="http://schemas.microsoft.com/office/drawing/2014/main" id="{91792A06-7C91-42C7-81B7-CB97C6BE141D}"/>
              </a:ext>
            </a:extLst>
          </p:cNvPr>
          <p:cNvSpPr txBox="1">
            <a:spLocks/>
          </p:cNvSpPr>
          <p:nvPr/>
        </p:nvSpPr>
        <p:spPr>
          <a:xfrm>
            <a:off x="6283521" y="804231"/>
            <a:ext cx="3153438" cy="1885095"/>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1111"/>
              </a:spcBef>
              <a:buClr>
                <a:schemeClr val="accent2">
                  <a:lumMod val="75000"/>
                </a:schemeClr>
              </a:buClr>
            </a:pPr>
            <a:r>
              <a:rPr lang="en-GB" sz="1800" dirty="0">
                <a:solidFill>
                  <a:srgbClr val="666666"/>
                </a:solidFill>
              </a:rPr>
              <a:t>Grades 1-3 mean you have matched the providers in the top 25% for that indicator</a:t>
            </a:r>
          </a:p>
          <a:p>
            <a:pPr>
              <a:spcBef>
                <a:spcPts val="1111"/>
              </a:spcBef>
              <a:buClr>
                <a:schemeClr val="accent2">
                  <a:lumMod val="75000"/>
                </a:schemeClr>
              </a:buClr>
            </a:pPr>
            <a:r>
              <a:rPr lang="en-GB" sz="1800" dirty="0">
                <a:solidFill>
                  <a:srgbClr val="666666"/>
                </a:solidFill>
              </a:rPr>
              <a:t>Your indicators are </a:t>
            </a:r>
            <a:r>
              <a:rPr lang="en-GB" sz="1800" b="1" dirty="0">
                <a:solidFill>
                  <a:srgbClr val="FF0000"/>
                </a:solidFill>
              </a:rPr>
              <a:t>RED</a:t>
            </a:r>
          </a:p>
        </p:txBody>
      </p:sp>
      <p:sp>
        <p:nvSpPr>
          <p:cNvPr id="9" name="Content Placeholder 3">
            <a:extLst>
              <a:ext uri="{FF2B5EF4-FFF2-40B4-BE49-F238E27FC236}">
                <a16:creationId xmlns:a16="http://schemas.microsoft.com/office/drawing/2014/main" id="{53FC5B1A-CF23-42FB-9ACC-7EA838D8F784}"/>
              </a:ext>
            </a:extLst>
          </p:cNvPr>
          <p:cNvSpPr txBox="1">
            <a:spLocks/>
          </p:cNvSpPr>
          <p:nvPr/>
        </p:nvSpPr>
        <p:spPr>
          <a:xfrm>
            <a:off x="6307472" y="3172922"/>
            <a:ext cx="2741764" cy="1885095"/>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1111"/>
              </a:spcBef>
              <a:buClr>
                <a:schemeClr val="accent2">
                  <a:lumMod val="75000"/>
                </a:schemeClr>
              </a:buClr>
            </a:pPr>
            <a:r>
              <a:rPr lang="en-GB" sz="1800" dirty="0">
                <a:solidFill>
                  <a:srgbClr val="666666"/>
                </a:solidFill>
              </a:rPr>
              <a:t>Grades 7-9 means progress is in the lowest 25% nationally</a:t>
            </a:r>
          </a:p>
          <a:p>
            <a:pPr>
              <a:spcBef>
                <a:spcPts val="1111"/>
              </a:spcBef>
              <a:buClr>
                <a:schemeClr val="accent2">
                  <a:lumMod val="75000"/>
                </a:schemeClr>
              </a:buClr>
            </a:pPr>
            <a:r>
              <a:rPr lang="en-GB" sz="1800" dirty="0">
                <a:solidFill>
                  <a:srgbClr val="666666"/>
                </a:solidFill>
              </a:rPr>
              <a:t>These indicators are </a:t>
            </a:r>
            <a:r>
              <a:rPr lang="en-GB" sz="1800" b="1" dirty="0">
                <a:solidFill>
                  <a:srgbClr val="0070C0"/>
                </a:solidFill>
              </a:rPr>
              <a:t>BLUE</a:t>
            </a:r>
          </a:p>
        </p:txBody>
      </p:sp>
    </p:spTree>
    <p:extLst>
      <p:ext uri="{BB962C8B-B14F-4D97-AF65-F5344CB8AC3E}">
        <p14:creationId xmlns:p14="http://schemas.microsoft.com/office/powerpoint/2010/main" val="222159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66F79-D2B2-4AA3-A77D-E024879174A7}"/>
              </a:ext>
            </a:extLst>
          </p:cNvPr>
          <p:cNvSpPr txBox="1"/>
          <p:nvPr/>
        </p:nvSpPr>
        <p:spPr>
          <a:xfrm>
            <a:off x="412941" y="1390723"/>
            <a:ext cx="6308484" cy="2867452"/>
          </a:xfrm>
          <a:prstGeom prst="rect">
            <a:avLst/>
          </a:prstGeom>
          <a:noFill/>
        </p:spPr>
        <p:txBody>
          <a:bodyPr wrap="square">
            <a:spAutoFit/>
          </a:bodyPr>
          <a:lstStyle/>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Every thermometer in your Alps analysis has a unique scale</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They have been constructed independently based on progress for that indicator nationally </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Familiarity with the scales is important, particularly at a subject level – we will return to this in the Personalised Target section </a:t>
            </a:r>
          </a:p>
        </p:txBody>
      </p:sp>
      <p:sp>
        <p:nvSpPr>
          <p:cNvPr id="4" name="Title 2">
            <a:extLst>
              <a:ext uri="{FF2B5EF4-FFF2-40B4-BE49-F238E27FC236}">
                <a16:creationId xmlns:a16="http://schemas.microsoft.com/office/drawing/2014/main" id="{4FCEAFEC-5991-421F-9C29-420894493590}"/>
              </a:ext>
            </a:extLst>
          </p:cNvPr>
          <p:cNvSpPr txBox="1">
            <a:spLocks/>
          </p:cNvSpPr>
          <p:nvPr/>
        </p:nvSpPr>
        <p:spPr>
          <a:xfrm>
            <a:off x="323671" y="147832"/>
            <a:ext cx="8887968" cy="646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Unique thermometers </a:t>
            </a:r>
            <a:endParaRPr lang="en-GB" sz="4000" dirty="0"/>
          </a:p>
        </p:txBody>
      </p:sp>
      <p:pic>
        <p:nvPicPr>
          <p:cNvPr id="5" name="Picture 4">
            <a:extLst>
              <a:ext uri="{FF2B5EF4-FFF2-40B4-BE49-F238E27FC236}">
                <a16:creationId xmlns:a16="http://schemas.microsoft.com/office/drawing/2014/main" id="{CB076C0F-0CE2-42AF-91DF-1CC15DAB18DB}"/>
              </a:ext>
            </a:extLst>
          </p:cNvPr>
          <p:cNvPicPr>
            <a:picLocks noChangeAspect="1"/>
          </p:cNvPicPr>
          <p:nvPr/>
        </p:nvPicPr>
        <p:blipFill>
          <a:blip r:embed="rId3"/>
          <a:stretch>
            <a:fillRect/>
          </a:stretch>
        </p:blipFill>
        <p:spPr>
          <a:xfrm>
            <a:off x="7169728" y="147832"/>
            <a:ext cx="1016544" cy="4480321"/>
          </a:xfrm>
          <a:prstGeom prst="rect">
            <a:avLst/>
          </a:prstGeom>
        </p:spPr>
      </p:pic>
    </p:spTree>
    <p:extLst>
      <p:ext uri="{BB962C8B-B14F-4D97-AF65-F5344CB8AC3E}">
        <p14:creationId xmlns:p14="http://schemas.microsoft.com/office/powerpoint/2010/main" val="278632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B9106F-C544-414D-B6E7-1D9802D9CCAA}"/>
              </a:ext>
            </a:extLst>
          </p:cNvPr>
          <p:cNvSpPr txBox="1"/>
          <p:nvPr/>
        </p:nvSpPr>
        <p:spPr>
          <a:xfrm>
            <a:off x="354034" y="90475"/>
            <a:ext cx="8509270" cy="769441"/>
          </a:xfrm>
          <a:prstGeom prst="rect">
            <a:avLst/>
          </a:prstGeom>
          <a:noFill/>
        </p:spPr>
        <p:txBody>
          <a:bodyPr wrap="square">
            <a:spAutoFit/>
          </a:bodyPr>
          <a:lstStyle/>
          <a:p>
            <a:r>
              <a:rPr lang="en-GB" sz="4400" b="1" dirty="0">
                <a:solidFill>
                  <a:srgbClr val="417178"/>
                </a:solidFill>
                <a:latin typeface="Futura Round" pitchFamily="2" charset="0"/>
              </a:rPr>
              <a:t>The Alps Methodology</a:t>
            </a:r>
          </a:p>
        </p:txBody>
      </p:sp>
      <p:sp>
        <p:nvSpPr>
          <p:cNvPr id="5" name="TextBox 4">
            <a:extLst>
              <a:ext uri="{FF2B5EF4-FFF2-40B4-BE49-F238E27FC236}">
                <a16:creationId xmlns:a16="http://schemas.microsoft.com/office/drawing/2014/main" id="{D9A9ABD1-F1F9-426B-A4B4-6D2DE87C59E5}"/>
              </a:ext>
            </a:extLst>
          </p:cNvPr>
          <p:cNvSpPr txBox="1"/>
          <p:nvPr/>
        </p:nvSpPr>
        <p:spPr>
          <a:xfrm>
            <a:off x="440176" y="1377340"/>
            <a:ext cx="5102156" cy="3000821"/>
          </a:xfrm>
          <a:prstGeom prst="rect">
            <a:avLst/>
          </a:prstGeom>
          <a:noFill/>
        </p:spPr>
        <p:txBody>
          <a:bodyPr wrap="square">
            <a:spAutoFit/>
          </a:bodyPr>
          <a:lstStyle/>
          <a:p>
            <a:pPr>
              <a:spcBef>
                <a:spcPct val="50000"/>
              </a:spcBef>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The next few slides will:</a:t>
            </a: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Provide overview of how the numbers are generated </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Explain the MEGs </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Describe how progress is measured across A level and BTEC courses and at Key Stage 4 </a:t>
            </a:r>
          </a:p>
        </p:txBody>
      </p:sp>
      <p:grpSp>
        <p:nvGrpSpPr>
          <p:cNvPr id="14" name="Group 13">
            <a:extLst>
              <a:ext uri="{FF2B5EF4-FFF2-40B4-BE49-F238E27FC236}">
                <a16:creationId xmlns:a16="http://schemas.microsoft.com/office/drawing/2014/main" id="{E2E5EA4B-B048-46B2-BCDF-4F7EB2560C9D}"/>
              </a:ext>
            </a:extLst>
          </p:cNvPr>
          <p:cNvGrpSpPr/>
          <p:nvPr/>
        </p:nvGrpSpPr>
        <p:grpSpPr>
          <a:xfrm>
            <a:off x="5593233" y="1377340"/>
            <a:ext cx="3745237" cy="2797268"/>
            <a:chOff x="5974587" y="1340617"/>
            <a:chExt cx="3745237" cy="2797268"/>
          </a:xfrm>
        </p:grpSpPr>
        <p:pic>
          <p:nvPicPr>
            <p:cNvPr id="11" name="Picture 10">
              <a:extLst>
                <a:ext uri="{FF2B5EF4-FFF2-40B4-BE49-F238E27FC236}">
                  <a16:creationId xmlns:a16="http://schemas.microsoft.com/office/drawing/2014/main" id="{DE61AB5C-BBAB-4D51-A871-0F6C827A7342}"/>
                </a:ext>
              </a:extLst>
            </p:cNvPr>
            <p:cNvPicPr>
              <a:picLocks noChangeAspect="1"/>
            </p:cNvPicPr>
            <p:nvPr/>
          </p:nvPicPr>
          <p:blipFill>
            <a:blip r:embed="rId3"/>
            <a:stretch>
              <a:fillRect/>
            </a:stretch>
          </p:blipFill>
          <p:spPr>
            <a:xfrm>
              <a:off x="6457076" y="1340617"/>
              <a:ext cx="3262748" cy="2797268"/>
            </a:xfrm>
            <a:prstGeom prst="rect">
              <a:avLst/>
            </a:prstGeom>
          </p:spPr>
        </p:pic>
        <p:sp>
          <p:nvSpPr>
            <p:cNvPr id="13" name="Arrow: Circular 12">
              <a:extLst>
                <a:ext uri="{FF2B5EF4-FFF2-40B4-BE49-F238E27FC236}">
                  <a16:creationId xmlns:a16="http://schemas.microsoft.com/office/drawing/2014/main" id="{D241ACE7-E648-4E6C-B695-24C9E89FC5FF}"/>
                </a:ext>
              </a:extLst>
            </p:cNvPr>
            <p:cNvSpPr/>
            <p:nvPr/>
          </p:nvSpPr>
          <p:spPr>
            <a:xfrm rot="18942097">
              <a:off x="5974587" y="2274764"/>
              <a:ext cx="711857" cy="1165471"/>
            </a:xfrm>
            <a:prstGeom prst="circularArrow">
              <a:avLst>
                <a:gd name="adj1" fmla="val 12500"/>
                <a:gd name="adj2" fmla="val 1142319"/>
                <a:gd name="adj3" fmla="val 20457681"/>
                <a:gd name="adj4" fmla="val 15983301"/>
                <a:gd name="adj5" fmla="val 156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76853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DBF60C4-E48D-4B61-BB1E-6F9252D2466D}"/>
              </a:ext>
            </a:extLst>
          </p:cNvPr>
          <p:cNvGrpSpPr/>
          <p:nvPr/>
        </p:nvGrpSpPr>
        <p:grpSpPr>
          <a:xfrm>
            <a:off x="7174996" y="1109570"/>
            <a:ext cx="2808613" cy="3905266"/>
            <a:chOff x="7034319" y="1297640"/>
            <a:chExt cx="2808613" cy="3905266"/>
          </a:xfrm>
        </p:grpSpPr>
        <p:pic>
          <p:nvPicPr>
            <p:cNvPr id="22" name="Picture 21">
              <a:extLst>
                <a:ext uri="{FF2B5EF4-FFF2-40B4-BE49-F238E27FC236}">
                  <a16:creationId xmlns:a16="http://schemas.microsoft.com/office/drawing/2014/main" id="{F667025D-C11A-44B3-AF37-153E22B278ED}"/>
                </a:ext>
              </a:extLst>
            </p:cNvPr>
            <p:cNvPicPr>
              <a:picLocks noChangeAspect="1"/>
            </p:cNvPicPr>
            <p:nvPr/>
          </p:nvPicPr>
          <p:blipFill rotWithShape="1">
            <a:blip r:embed="rId3"/>
            <a:srcRect r="1444" b="733"/>
            <a:stretch/>
          </p:blipFill>
          <p:spPr>
            <a:xfrm>
              <a:off x="7138462" y="1332954"/>
              <a:ext cx="2600327" cy="3403848"/>
            </a:xfrm>
            <a:prstGeom prst="rect">
              <a:avLst/>
            </a:prstGeom>
          </p:spPr>
        </p:pic>
        <p:sp>
          <p:nvSpPr>
            <p:cNvPr id="23" name="Content Placeholder 13">
              <a:extLst>
                <a:ext uri="{FF2B5EF4-FFF2-40B4-BE49-F238E27FC236}">
                  <a16:creationId xmlns:a16="http://schemas.microsoft.com/office/drawing/2014/main" id="{0C803D87-D7FB-438C-9A62-A0C45F61D179}"/>
                </a:ext>
              </a:extLst>
            </p:cNvPr>
            <p:cNvSpPr txBox="1">
              <a:spLocks/>
            </p:cNvSpPr>
            <p:nvPr/>
          </p:nvSpPr>
          <p:spPr>
            <a:xfrm>
              <a:off x="7161696" y="1993961"/>
              <a:ext cx="2681236" cy="3208945"/>
            </a:xfrm>
            <a:prstGeom prst="rect">
              <a:avLst/>
            </a:prstGeom>
          </p:spPr>
          <p:txBody>
            <a:bodyPr/>
            <a:lstStyle>
              <a:lvl1pPr marL="0" indent="0" algn="l" defTabSz="507967" rtl="0" eaLnBrk="1" latinLnBrk="0" hangingPunct="1">
                <a:spcBef>
                  <a:spcPct val="20000"/>
                </a:spcBef>
                <a:buFont typeface="Arial"/>
                <a:buNone/>
                <a:defRPr sz="1556"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Prior attainment</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Y8 Welsh National Tests</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GCSE points</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556"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Content Placeholder 6">
              <a:extLst>
                <a:ext uri="{FF2B5EF4-FFF2-40B4-BE49-F238E27FC236}">
                  <a16:creationId xmlns:a16="http://schemas.microsoft.com/office/drawing/2014/main" id="{9DA15753-CF34-4E09-A029-E764798374F5}"/>
                </a:ext>
              </a:extLst>
            </p:cNvPr>
            <p:cNvSpPr txBox="1">
              <a:spLocks/>
            </p:cNvSpPr>
            <p:nvPr/>
          </p:nvSpPr>
          <p:spPr>
            <a:xfrm>
              <a:off x="7034319" y="1297640"/>
              <a:ext cx="2681236" cy="567067"/>
            </a:xfrm>
            <a:prstGeom prst="rect">
              <a:avLst/>
            </a:prstGeom>
          </p:spPr>
          <p:txBody>
            <a:bodyPr anchor="ctr"/>
            <a:lstStyle>
              <a:lvl1pPr marL="0" indent="0" algn="l" defTabSz="507967" rtl="0" eaLnBrk="1" latinLnBrk="0" hangingPunct="1">
                <a:spcBef>
                  <a:spcPct val="20000"/>
                </a:spcBef>
                <a:buFont typeface="Arial"/>
                <a:buNone/>
                <a:defRPr sz="1944" kern="1200">
                  <a:solidFill>
                    <a:schemeClr val="bg1"/>
                  </a:solidFill>
                  <a:latin typeface="Futura Round Bold" pitchFamily="2"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Key Stage 4</a:t>
              </a:r>
            </a:p>
          </p:txBody>
        </p:sp>
        <p:sp>
          <p:nvSpPr>
            <p:cNvPr id="19" name="Down Arrow 14">
              <a:extLst>
                <a:ext uri="{FF2B5EF4-FFF2-40B4-BE49-F238E27FC236}">
                  <a16:creationId xmlns:a16="http://schemas.microsoft.com/office/drawing/2014/main" id="{5B8EB9CD-EBC8-458E-BA6D-01031566FB1E}"/>
                </a:ext>
              </a:extLst>
            </p:cNvPr>
            <p:cNvSpPr/>
            <p:nvPr/>
          </p:nvSpPr>
          <p:spPr>
            <a:xfrm>
              <a:off x="8306640" y="272993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dirty="0"/>
            </a:p>
          </p:txBody>
        </p:sp>
      </p:grpSp>
      <p:sp>
        <p:nvSpPr>
          <p:cNvPr id="4" name="Title 1">
            <a:extLst>
              <a:ext uri="{FF2B5EF4-FFF2-40B4-BE49-F238E27FC236}">
                <a16:creationId xmlns:a16="http://schemas.microsoft.com/office/drawing/2014/main" id="{978CA44A-BC8D-4EC4-8215-CAEF8CEEB9BD}"/>
              </a:ext>
            </a:extLst>
          </p:cNvPr>
          <p:cNvSpPr txBox="1">
            <a:spLocks/>
          </p:cNvSpPr>
          <p:nvPr/>
        </p:nvSpPr>
        <p:spPr>
          <a:xfrm>
            <a:off x="337248" y="149462"/>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How progress is measured</a:t>
            </a:r>
            <a:endParaRPr lang="en-GB" dirty="0">
              <a:solidFill>
                <a:srgbClr val="417178"/>
              </a:solidFill>
            </a:endParaRPr>
          </a:p>
        </p:txBody>
      </p:sp>
      <p:grpSp>
        <p:nvGrpSpPr>
          <p:cNvPr id="11" name="Group 10">
            <a:extLst>
              <a:ext uri="{FF2B5EF4-FFF2-40B4-BE49-F238E27FC236}">
                <a16:creationId xmlns:a16="http://schemas.microsoft.com/office/drawing/2014/main" id="{0E8ADD28-F0D7-4213-AF18-5EF74C78EEF7}"/>
              </a:ext>
            </a:extLst>
          </p:cNvPr>
          <p:cNvGrpSpPr/>
          <p:nvPr/>
        </p:nvGrpSpPr>
        <p:grpSpPr>
          <a:xfrm>
            <a:off x="680938" y="1141665"/>
            <a:ext cx="2721690" cy="3431669"/>
            <a:chOff x="1208645" y="1305904"/>
            <a:chExt cx="2721690" cy="3431669"/>
          </a:xfrm>
        </p:grpSpPr>
        <p:pic>
          <p:nvPicPr>
            <p:cNvPr id="7" name="Picture 6">
              <a:extLst>
                <a:ext uri="{FF2B5EF4-FFF2-40B4-BE49-F238E27FC236}">
                  <a16:creationId xmlns:a16="http://schemas.microsoft.com/office/drawing/2014/main" id="{630F00B4-25F7-45FF-BDF6-68FDE6046770}"/>
                </a:ext>
              </a:extLst>
            </p:cNvPr>
            <p:cNvPicPr>
              <a:picLocks noChangeAspect="1"/>
            </p:cNvPicPr>
            <p:nvPr/>
          </p:nvPicPr>
          <p:blipFill>
            <a:blip r:embed="rId4"/>
            <a:stretch>
              <a:fillRect/>
            </a:stretch>
          </p:blipFill>
          <p:spPr>
            <a:xfrm>
              <a:off x="1289556" y="1327623"/>
              <a:ext cx="2600325" cy="3409950"/>
            </a:xfrm>
            <a:prstGeom prst="rect">
              <a:avLst/>
            </a:prstGeom>
          </p:spPr>
        </p:pic>
        <p:sp>
          <p:nvSpPr>
            <p:cNvPr id="10" name="Content Placeholder 12">
              <a:extLst>
                <a:ext uri="{FF2B5EF4-FFF2-40B4-BE49-F238E27FC236}">
                  <a16:creationId xmlns:a16="http://schemas.microsoft.com/office/drawing/2014/main" id="{C96F6361-442B-428D-A6AD-B164CB88E5D5}"/>
                </a:ext>
              </a:extLst>
            </p:cNvPr>
            <p:cNvSpPr txBox="1">
              <a:spLocks/>
            </p:cNvSpPr>
            <p:nvPr/>
          </p:nvSpPr>
          <p:spPr>
            <a:xfrm>
              <a:off x="1249099" y="1968434"/>
              <a:ext cx="2681236" cy="25160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Prior attainment</a:t>
              </a:r>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Average GCSE Score</a:t>
              </a:r>
            </a:p>
            <a:p>
              <a:pPr algn="ctr"/>
              <a:endParaRPr lang="en-GB" dirty="0"/>
            </a:p>
            <a:p>
              <a:pPr marL="0" indent="0" algn="ctr">
                <a:buNone/>
              </a:pPr>
              <a:endParaRPr lang="en-GB" dirty="0"/>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Alps output remains as</a:t>
              </a:r>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‘old’ UCAS points</a:t>
              </a:r>
            </a:p>
            <a:p>
              <a:endParaRPr lang="en-GB" dirty="0"/>
            </a:p>
          </p:txBody>
        </p:sp>
        <p:sp>
          <p:nvSpPr>
            <p:cNvPr id="8" name="Down Arrow 17">
              <a:extLst>
                <a:ext uri="{FF2B5EF4-FFF2-40B4-BE49-F238E27FC236}">
                  <a16:creationId xmlns:a16="http://schemas.microsoft.com/office/drawing/2014/main" id="{7409775C-4AFC-42EB-8C6D-3219BE70F549}"/>
                </a:ext>
              </a:extLst>
            </p:cNvPr>
            <p:cNvSpPr/>
            <p:nvPr/>
          </p:nvSpPr>
          <p:spPr>
            <a:xfrm>
              <a:off x="2394042" y="273427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a:solidFill>
                  <a:schemeClr val="bg1"/>
                </a:solidFill>
              </a:endParaRPr>
            </a:p>
          </p:txBody>
        </p:sp>
        <p:sp>
          <p:nvSpPr>
            <p:cNvPr id="9" name="Content Placeholder 2">
              <a:extLst>
                <a:ext uri="{FF2B5EF4-FFF2-40B4-BE49-F238E27FC236}">
                  <a16:creationId xmlns:a16="http://schemas.microsoft.com/office/drawing/2014/main" id="{FCF43528-A2ED-4622-AB01-E9F9CBA4BF1E}"/>
                </a:ext>
              </a:extLst>
            </p:cNvPr>
            <p:cNvSpPr txBox="1">
              <a:spLocks/>
            </p:cNvSpPr>
            <p:nvPr/>
          </p:nvSpPr>
          <p:spPr>
            <a:xfrm>
              <a:off x="1208645" y="1305904"/>
              <a:ext cx="2681236" cy="5679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latin typeface="Futura Round" pitchFamily="2" charset="0"/>
                  <a:ea typeface="Open Sans" panose="020B0606030504020204" pitchFamily="34" charset="0"/>
                  <a:cs typeface="Open Sans" panose="020B0606030504020204" pitchFamily="34" charset="0"/>
                </a:rPr>
                <a:t>A/AS Level</a:t>
              </a:r>
            </a:p>
          </p:txBody>
        </p:sp>
      </p:grpSp>
      <p:grpSp>
        <p:nvGrpSpPr>
          <p:cNvPr id="20" name="Group 19">
            <a:extLst>
              <a:ext uri="{FF2B5EF4-FFF2-40B4-BE49-F238E27FC236}">
                <a16:creationId xmlns:a16="http://schemas.microsoft.com/office/drawing/2014/main" id="{9746481E-63F8-4FA7-B9A6-FB02D7C8AFFE}"/>
              </a:ext>
            </a:extLst>
          </p:cNvPr>
          <p:cNvGrpSpPr/>
          <p:nvPr/>
        </p:nvGrpSpPr>
        <p:grpSpPr>
          <a:xfrm>
            <a:off x="3985578" y="1163384"/>
            <a:ext cx="2721691" cy="3849756"/>
            <a:chOff x="4112250" y="1327623"/>
            <a:chExt cx="2721691" cy="3849756"/>
          </a:xfrm>
        </p:grpSpPr>
        <p:pic>
          <p:nvPicPr>
            <p:cNvPr id="17" name="Picture 16">
              <a:extLst>
                <a:ext uri="{FF2B5EF4-FFF2-40B4-BE49-F238E27FC236}">
                  <a16:creationId xmlns:a16="http://schemas.microsoft.com/office/drawing/2014/main" id="{88BDF3B5-3E1F-47F5-9A1A-A8E2568B77DD}"/>
                </a:ext>
              </a:extLst>
            </p:cNvPr>
            <p:cNvPicPr>
              <a:picLocks noChangeAspect="1"/>
            </p:cNvPicPr>
            <p:nvPr/>
          </p:nvPicPr>
          <p:blipFill>
            <a:blip r:embed="rId5"/>
            <a:stretch>
              <a:fillRect/>
            </a:stretch>
          </p:blipFill>
          <p:spPr>
            <a:xfrm>
              <a:off x="4193160" y="1327623"/>
              <a:ext cx="2600326" cy="3413519"/>
            </a:xfrm>
            <a:prstGeom prst="rect">
              <a:avLst/>
            </a:prstGeom>
          </p:spPr>
        </p:pic>
        <p:sp>
          <p:nvSpPr>
            <p:cNvPr id="13" name="Content Placeholder 11">
              <a:extLst>
                <a:ext uri="{FF2B5EF4-FFF2-40B4-BE49-F238E27FC236}">
                  <a16:creationId xmlns:a16="http://schemas.microsoft.com/office/drawing/2014/main" id="{DE9743FB-4F12-471C-9CF6-E58504C24866}"/>
                </a:ext>
              </a:extLst>
            </p:cNvPr>
            <p:cNvSpPr txBox="1">
              <a:spLocks/>
            </p:cNvSpPr>
            <p:nvPr/>
          </p:nvSpPr>
          <p:spPr>
            <a:xfrm>
              <a:off x="4112250" y="1968434"/>
              <a:ext cx="2681236" cy="3208945"/>
            </a:xfrm>
            <a:prstGeom prst="rect">
              <a:avLst/>
            </a:prstGeom>
          </p:spPr>
          <p:txBody>
            <a:bodyPr/>
            <a:lstStyle>
              <a:lvl1pPr marL="0" indent="0" algn="l" defTabSz="507967" rtl="0" eaLnBrk="1" latinLnBrk="0" hangingPunct="1">
                <a:spcBef>
                  <a:spcPct val="20000"/>
                </a:spcBef>
                <a:buFont typeface="Arial"/>
                <a:buNone/>
                <a:defRPr sz="1333"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Prior attainment</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Average GCSE Score</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Alps output remains as</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‘old’ UCAS points</a:t>
              </a:r>
            </a:p>
          </p:txBody>
        </p:sp>
        <p:sp>
          <p:nvSpPr>
            <p:cNvPr id="15" name="Content Placeholder 3">
              <a:extLst>
                <a:ext uri="{FF2B5EF4-FFF2-40B4-BE49-F238E27FC236}">
                  <a16:creationId xmlns:a16="http://schemas.microsoft.com/office/drawing/2014/main" id="{72C94540-72EC-4AD6-85F7-AB28BE4F0F0B}"/>
                </a:ext>
              </a:extLst>
            </p:cNvPr>
            <p:cNvSpPr txBox="1">
              <a:spLocks/>
            </p:cNvSpPr>
            <p:nvPr/>
          </p:nvSpPr>
          <p:spPr>
            <a:xfrm>
              <a:off x="4152705" y="1327623"/>
              <a:ext cx="2681236" cy="567067"/>
            </a:xfrm>
            <a:prstGeom prst="rect">
              <a:avLst/>
            </a:prstGeom>
          </p:spPr>
          <p:txBody>
            <a:bodyPr anchor="ctr"/>
            <a:lstStyle>
              <a:lvl1pPr marL="0" indent="0" algn="l" defTabSz="507967" rtl="0" eaLnBrk="1" latinLnBrk="0" hangingPunct="1">
                <a:spcBef>
                  <a:spcPct val="20000"/>
                </a:spcBef>
                <a:buFont typeface="Arial"/>
                <a:buNone/>
                <a:defRPr sz="1944" kern="1200">
                  <a:solidFill>
                    <a:schemeClr val="bg1"/>
                  </a:solidFill>
                  <a:latin typeface="Futura Round Bold" pitchFamily="2"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BTEC</a:t>
              </a:r>
              <a:r>
                <a:rPr kumimoji="0" lang="en-GB" sz="1944"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 – Level 3</a:t>
              </a:r>
            </a:p>
          </p:txBody>
        </p:sp>
        <p:sp>
          <p:nvSpPr>
            <p:cNvPr id="18" name="Down Arrow 14">
              <a:extLst>
                <a:ext uri="{FF2B5EF4-FFF2-40B4-BE49-F238E27FC236}">
                  <a16:creationId xmlns:a16="http://schemas.microsoft.com/office/drawing/2014/main" id="{578F9A48-2848-41C1-8D65-DFDCC3127040}"/>
                </a:ext>
              </a:extLst>
            </p:cNvPr>
            <p:cNvSpPr/>
            <p:nvPr/>
          </p:nvSpPr>
          <p:spPr>
            <a:xfrm>
              <a:off x="5297648" y="273427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a:p>
          </p:txBody>
        </p:sp>
      </p:grpSp>
    </p:spTree>
    <p:extLst>
      <p:ext uri="{BB962C8B-B14F-4D97-AF65-F5344CB8AC3E}">
        <p14:creationId xmlns:p14="http://schemas.microsoft.com/office/powerpoint/2010/main" val="3982120718"/>
      </p:ext>
    </p:extLst>
  </p:cSld>
  <p:clrMapOvr>
    <a:masterClrMapping/>
  </p:clrMapOvr>
</p:sld>
</file>

<file path=ppt/theme/theme1.xml><?xml version="1.0" encoding="utf-8"?>
<a:theme xmlns:a="http://schemas.openxmlformats.org/drawingml/2006/main" name="Text Pages">
  <a:themeElements>
    <a:clrScheme name="Custom 100">
      <a:dk1>
        <a:sysClr val="windowText" lastClr="000000"/>
      </a:dk1>
      <a:lt1>
        <a:sysClr val="window" lastClr="FFFFFF"/>
      </a:lt1>
      <a:dk2>
        <a:srgbClr val="414042"/>
      </a:dk2>
      <a:lt2>
        <a:srgbClr val="B2B5B4"/>
      </a:lt2>
      <a:accent1>
        <a:srgbClr val="E27CA5"/>
      </a:accent1>
      <a:accent2>
        <a:srgbClr val="9A3C4F"/>
      </a:accent2>
      <a:accent3>
        <a:srgbClr val="6C894E"/>
      </a:accent3>
      <a:accent4>
        <a:srgbClr val="E06D43"/>
      </a:accent4>
      <a:accent5>
        <a:srgbClr val="71486E"/>
      </a:accent5>
      <a:accent6>
        <a:srgbClr val="7E5433"/>
      </a:accent6>
      <a:hlink>
        <a:srgbClr val="335E65"/>
      </a:hlink>
      <a:folHlink>
        <a:srgbClr val="85B3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a:lstStyle>
        <a:defPPr algn="l">
          <a:spcBef>
            <a:spcPct val="50000"/>
          </a:spcBef>
          <a:defRPr sz="5400" b="1" dirty="0"/>
        </a:defPPr>
      </a:lstStyle>
    </a:txDef>
  </a:objectDefaults>
  <a:extraClrSchemeLst/>
  <a:extLst>
    <a:ext uri="{05A4C25C-085E-4340-85A3-A5531E510DB2}">
      <thm15:themeFamily xmlns:thm15="http://schemas.microsoft.com/office/thememl/2012/main" name="Slides for marketing" id="{D42D62A0-025F-EA43-8717-67DA35136A6F}" vid="{CC596C0E-5E14-6745-B5CF-7BA35DCCBDA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0AAE9404820943AB5DD0110E7B1A33" ma:contentTypeVersion="12" ma:contentTypeDescription="Create a new document." ma:contentTypeScope="" ma:versionID="0ce0822e7dd09be3a433ad1d40fb0bc0">
  <xsd:schema xmlns:xsd="http://www.w3.org/2001/XMLSchema" xmlns:xs="http://www.w3.org/2001/XMLSchema" xmlns:p="http://schemas.microsoft.com/office/2006/metadata/properties" xmlns:ns2="dce92bb1-73ef-4133-89c6-251a9169fc4a" xmlns:ns3="50dee51d-3b34-4a0a-af9e-21a7b4a7612d" targetNamespace="http://schemas.microsoft.com/office/2006/metadata/properties" ma:root="true" ma:fieldsID="109f5089a1240aa48ac7a73cdae21010" ns2:_="" ns3:_="">
    <xsd:import namespace="dce92bb1-73ef-4133-89c6-251a9169fc4a"/>
    <xsd:import namespace="50dee51d-3b34-4a0a-af9e-21a7b4a761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92bb1-73ef-4133-89c6-251a9169f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dee51d-3b34-4a0a-af9e-21a7b4a7612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D151B3-05A9-4401-A916-C4875470DBAC}">
  <ds:schemaRefs>
    <ds:schemaRef ds:uri="http://schemas.microsoft.com/sharepoint/v3/contenttype/forms"/>
  </ds:schemaRefs>
</ds:datastoreItem>
</file>

<file path=customXml/itemProps2.xml><?xml version="1.0" encoding="utf-8"?>
<ds:datastoreItem xmlns:ds="http://schemas.openxmlformats.org/officeDocument/2006/customXml" ds:itemID="{24AE50D3-391F-493B-840A-E247FF3E4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92bb1-73ef-4133-89c6-251a9169fc4a"/>
    <ds:schemaRef ds:uri="50dee51d-3b34-4a0a-af9e-21a7b4a76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1DCB0-909E-4306-B65A-232B81F070B9}">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elements/1.1/"/>
    <ds:schemaRef ds:uri="50dee51d-3b34-4a0a-af9e-21a7b4a7612d"/>
    <ds:schemaRef ds:uri="dce92bb1-73ef-4133-89c6-251a9169fc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3544</TotalTime>
  <Words>5429</Words>
  <Application>Microsoft Macintosh PowerPoint</Application>
  <PresentationFormat>Custom</PresentationFormat>
  <Paragraphs>592</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Futura Round Bold</vt:lpstr>
      <vt:lpstr>Calibri</vt:lpstr>
      <vt:lpstr>Futura Round</vt:lpstr>
      <vt:lpstr>Arial</vt:lpstr>
      <vt:lpstr>Open Sans</vt:lpstr>
      <vt:lpstr>Calibri Light</vt:lpstr>
      <vt:lpstr>Text Pages</vt:lpstr>
      <vt:lpstr>Custom Design</vt:lpstr>
      <vt:lpstr>PowerPoint Presentation</vt:lpstr>
      <vt:lpstr>PowerPoint Presentation</vt:lpstr>
      <vt:lpstr>PowerPoint Presentation</vt:lpstr>
      <vt:lpstr>Alps analysis works on three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checklists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Macgregor</dc:creator>
  <cp:lastModifiedBy>Lucy Eccles</cp:lastModifiedBy>
  <cp:revision>5</cp:revision>
  <dcterms:created xsi:type="dcterms:W3CDTF">2021-08-22T07:28:30Z</dcterms:created>
  <dcterms:modified xsi:type="dcterms:W3CDTF">2021-08-26T10:57:41Z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0x010100D90AAE9404820943AB5DD0110E7B1A33</vt:lpwstr>
  </property>
</Properties>
</file>